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DA6D0F-D6C0-4423-8B9B-A4C415EA3417}">
  <a:tblStyle styleId="{2CDA6D0F-D6C0-4423-8B9B-A4C415EA34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44" autoAdjust="0"/>
  </p:normalViewPr>
  <p:slideViewPr>
    <p:cSldViewPr snapToGrid="0">
      <p:cViewPr varScale="1">
        <p:scale>
          <a:sx n="59" d="100"/>
          <a:sy n="59" d="100"/>
        </p:scale>
        <p:origin x="940"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127af459e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169" name="Google Shape;169;g8127af459e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127af459e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8127af459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127c3ce45_4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127c3ce45_4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8127c3ce45_4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ee2ff69ea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ee2ff69ea_3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7ee2ff69ea_3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127af459e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8127af459e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127c3ce45_2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127c3ce45_2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8127c3ce45_2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137846f7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137846f72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6" name="Google Shape;236;g8137846f7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127af459e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5" name="Google Shape;245;g8127af459e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127c3ce4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127c3ce45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3" name="Google Shape;253;g8127c3ce45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127af459e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127af459e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1" name="Google Shape;261;g8127af459e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127c3ce45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127c3ce45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 name="Google Shape;271;g8127c3ce45_2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127af459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8127af459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127af459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127af459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8127af459e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127c3ce45_5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127c3ce45_5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8127c3ce45_5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127c3ce45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127c3ce45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8127c3ce45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127af459e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50" name="Google Shape;350;g8127af459e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27c3ce4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27c3ce45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8127c3ce45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127c3ce4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127c3ce4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8127c3ce4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127c3ce45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127c3ce45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8127c3ce45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127c3ce45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127c3ce45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
        <p:nvSpPr>
          <p:cNvPr id="147" name="Google Shape;147;g8127c3ce45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127c3ce45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127c3ce45_5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8127c3ce45_5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127af459e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8127af459e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 name="Google Shape;2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2"/>
        <p:cNvGrpSpPr/>
        <p:nvPr/>
      </p:nvGrpSpPr>
      <p:grpSpPr>
        <a:xfrm>
          <a:off x="0" y="0"/>
          <a:ext cx="0" cy="0"/>
          <a:chOff x="0" y="0"/>
          <a:chExt cx="0" cy="0"/>
        </a:xfrm>
      </p:grpSpPr>
      <p:sp>
        <p:nvSpPr>
          <p:cNvPr id="33" name="Google Shape;33;p6"/>
          <p:cNvSpPr/>
          <p:nvPr/>
        </p:nvSpPr>
        <p:spPr>
          <a:xfrm>
            <a:off x="8482883" y="4007176"/>
            <a:ext cx="775136"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
                <a:solidFill>
                  <a:srgbClr val="FFFFFF"/>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节日PPT模板：www.1ppt.com/jieri/          PPT素材：www.1ppt.com/sucai/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PPT背景图片：www.1ppt.com/beijing/        PPT图表：www.1ppt.com/tubiao/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精美PPT下载：www.1ppt.com/xiazai/         PPT教程： www.1ppt.com/powerpoint/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PPT课件：www.1ppt.com/kejian/             字体下载：www.1ppt.com/ziti/</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工作总结PPT：www.1ppt.com/xiazai/zongjie/ 工作计划：www.1ppt.com/xiazai/jihua/</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商务PPT模板：www.1ppt.com/moban/shangwu/  个人简历PPT：www.1ppt.com/xiazai/jianli/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毕业答辩PPT：www.1ppt.com/xiazai/dabian/  工作汇报PPT：www.1ppt.com/xiazai/huibao/    </a:t>
            </a:r>
            <a:endParaRPr/>
          </a:p>
          <a:p>
            <a:pPr marL="0" marR="0" lvl="0" indent="0" algn="l" rtl="0">
              <a:spcBef>
                <a:spcPts val="0"/>
              </a:spcBef>
              <a:spcAft>
                <a:spcPts val="0"/>
              </a:spcAft>
              <a:buNone/>
            </a:pPr>
            <a:r>
              <a:rPr lang="en-US" sz="100">
                <a:solidFill>
                  <a:srgbClr val="FFFFFF"/>
                </a:solidFill>
                <a:latin typeface="Calibri"/>
                <a:ea typeface="Calibri"/>
                <a:cs typeface="Calibri"/>
                <a:sym typeface="Calibri"/>
              </a:rPr>
              <a:t> </a:t>
            </a:r>
            <a:endParaRPr/>
          </a:p>
        </p:txBody>
      </p:sp>
      <p:sp>
        <p:nvSpPr>
          <p:cNvPr id="34" name="Google Shape;3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47"/>
        <p:cNvGrpSpPr/>
        <p:nvPr/>
      </p:nvGrpSpPr>
      <p:grpSpPr>
        <a:xfrm>
          <a:off x="0" y="0"/>
          <a:ext cx="0" cy="0"/>
          <a:chOff x="0" y="0"/>
          <a:chExt cx="0" cy="0"/>
        </a:xfrm>
      </p:grpSpPr>
      <p:sp>
        <p:nvSpPr>
          <p:cNvPr id="48" name="Google Shape;4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1" name="Google Shape;6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3"/>
          <p:cNvPicPr preferRelativeResize="0"/>
          <p:nvPr/>
        </p:nvPicPr>
        <p:blipFill rotWithShape="1">
          <a:blip r:embed="rId3">
            <a:alphaModFix/>
          </a:blip>
          <a:srcRect/>
          <a:stretch/>
        </p:blipFill>
        <p:spPr>
          <a:xfrm>
            <a:off x="2185444" y="1660196"/>
            <a:ext cx="4107387" cy="5357461"/>
          </a:xfrm>
          <a:prstGeom prst="rect">
            <a:avLst/>
          </a:prstGeom>
          <a:noFill/>
          <a:ln>
            <a:noFill/>
          </a:ln>
        </p:spPr>
      </p:pic>
      <p:pic>
        <p:nvPicPr>
          <p:cNvPr id="82" name="Google Shape;82;p13"/>
          <p:cNvPicPr preferRelativeResize="0"/>
          <p:nvPr/>
        </p:nvPicPr>
        <p:blipFill rotWithShape="1">
          <a:blip r:embed="rId4">
            <a:alphaModFix/>
          </a:blip>
          <a:srcRect/>
          <a:stretch/>
        </p:blipFill>
        <p:spPr>
          <a:xfrm flipH="1">
            <a:off x="5163823" y="106"/>
            <a:ext cx="31667" cy="6840000"/>
          </a:xfrm>
          <a:prstGeom prst="rect">
            <a:avLst/>
          </a:prstGeom>
          <a:noFill/>
          <a:ln>
            <a:noFill/>
          </a:ln>
        </p:spPr>
      </p:pic>
      <p:pic>
        <p:nvPicPr>
          <p:cNvPr id="83" name="Google Shape;83;p13"/>
          <p:cNvPicPr preferRelativeResize="0"/>
          <p:nvPr/>
        </p:nvPicPr>
        <p:blipFill rotWithShape="1">
          <a:blip r:embed="rId5">
            <a:alphaModFix/>
          </a:blip>
          <a:srcRect/>
          <a:stretch/>
        </p:blipFill>
        <p:spPr>
          <a:xfrm>
            <a:off x="1484757" y="0"/>
            <a:ext cx="7389814" cy="7255454"/>
          </a:xfrm>
          <a:prstGeom prst="rect">
            <a:avLst/>
          </a:prstGeom>
          <a:noFill/>
          <a:ln>
            <a:noFill/>
          </a:ln>
        </p:spPr>
      </p:pic>
      <p:grpSp>
        <p:nvGrpSpPr>
          <p:cNvPr id="84" name="Google Shape;84;p13"/>
          <p:cNvGrpSpPr/>
          <p:nvPr/>
        </p:nvGrpSpPr>
        <p:grpSpPr>
          <a:xfrm>
            <a:off x="7727551" y="4471223"/>
            <a:ext cx="4095326" cy="585900"/>
            <a:chOff x="7474857" y="5073206"/>
            <a:chExt cx="5437236" cy="585900"/>
          </a:xfrm>
        </p:grpSpPr>
        <p:sp>
          <p:nvSpPr>
            <p:cNvPr id="85" name="Google Shape;85;p13"/>
            <p:cNvSpPr/>
            <p:nvPr/>
          </p:nvSpPr>
          <p:spPr>
            <a:xfrm>
              <a:off x="7474857" y="5073206"/>
              <a:ext cx="53412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13"/>
            <p:cNvSpPr txBox="1"/>
            <p:nvPr/>
          </p:nvSpPr>
          <p:spPr>
            <a:xfrm>
              <a:off x="7570893" y="5135302"/>
              <a:ext cx="5341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sinoF5  Unstructured data</a:t>
              </a:r>
              <a:endParaRPr sz="2800">
                <a:latin typeface="Times New Roman"/>
                <a:ea typeface="Times New Roman"/>
                <a:cs typeface="Times New Roman"/>
                <a:sym typeface="Times New Roman"/>
              </a:endParaRPr>
            </a:p>
          </p:txBody>
        </p:sp>
      </p:grpSp>
      <p:sp>
        <p:nvSpPr>
          <p:cNvPr id="87" name="Google Shape;87;p13"/>
          <p:cNvSpPr txBox="1"/>
          <p:nvPr/>
        </p:nvSpPr>
        <p:spPr>
          <a:xfrm>
            <a:off x="7799875" y="386825"/>
            <a:ext cx="4362000" cy="118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i="1">
                <a:solidFill>
                  <a:srgbClr val="B88B05"/>
                </a:solidFill>
                <a:latin typeface="Times New Roman"/>
                <a:ea typeface="Times New Roman"/>
                <a:cs typeface="Times New Roman"/>
                <a:sym typeface="Times New Roman"/>
              </a:rPr>
              <a:t>Automated </a:t>
            </a:r>
            <a:r>
              <a:rPr lang="en-US" sz="6000" b="1" i="1">
                <a:solidFill>
                  <a:schemeClr val="dk2"/>
                </a:solidFill>
                <a:latin typeface="Times New Roman"/>
                <a:ea typeface="Times New Roman"/>
                <a:cs typeface="Times New Roman"/>
                <a:sym typeface="Times New Roman"/>
              </a:rPr>
              <a:t>Bank</a:t>
            </a:r>
            <a:r>
              <a:rPr lang="en-US" sz="6000" b="1" i="1">
                <a:solidFill>
                  <a:srgbClr val="B88B05"/>
                </a:solidFill>
                <a:latin typeface="Times New Roman"/>
                <a:ea typeface="Times New Roman"/>
                <a:cs typeface="Times New Roman"/>
                <a:sym typeface="Times New Roman"/>
              </a:rPr>
              <a:t> </a:t>
            </a:r>
            <a:r>
              <a:rPr lang="en-US" sz="6000" b="1" i="1">
                <a:solidFill>
                  <a:schemeClr val="dk2"/>
                </a:solidFill>
                <a:latin typeface="Times New Roman"/>
                <a:ea typeface="Times New Roman"/>
                <a:cs typeface="Times New Roman"/>
                <a:sym typeface="Times New Roman"/>
              </a:rPr>
              <a:t>Complaints</a:t>
            </a:r>
            <a:endParaRPr sz="6000" b="1" i="1">
              <a:solidFill>
                <a:schemeClr val="dk2"/>
              </a:solidFill>
              <a:latin typeface="Times New Roman"/>
              <a:ea typeface="Times New Roman"/>
              <a:cs typeface="Times New Roman"/>
              <a:sym typeface="Times New Roman"/>
            </a:endParaRPr>
          </a:p>
          <a:p>
            <a:pPr marL="0" marR="0" lvl="0" indent="0" algn="l" rtl="0">
              <a:spcBef>
                <a:spcPts val="0"/>
              </a:spcBef>
              <a:spcAft>
                <a:spcPts val="0"/>
              </a:spcAft>
              <a:buNone/>
            </a:pPr>
            <a:r>
              <a:rPr lang="en-US" sz="6000" b="1" i="1">
                <a:solidFill>
                  <a:srgbClr val="B88B05"/>
                </a:solidFill>
                <a:latin typeface="Times New Roman"/>
                <a:ea typeface="Times New Roman"/>
                <a:cs typeface="Times New Roman"/>
                <a:sym typeface="Times New Roman"/>
              </a:rPr>
              <a:t>Monitoring</a:t>
            </a:r>
            <a:endParaRPr sz="6000" b="1" i="1">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ppt_w</p:attrName>
                                        </p:attrNameLst>
                                      </p:cBhvr>
                                      <p:tavLst>
                                        <p:tav tm="0">
                                          <p:val>
                                            <p:strVal val="0"/>
                                          </p:val>
                                        </p:tav>
                                        <p:tav tm="100000">
                                          <p:val>
                                            <p:strVal val="#ppt_w"/>
                                          </p:val>
                                        </p:tav>
                                      </p:tavLst>
                                    </p:anim>
                                    <p:anim calcmode="lin" valueType="num">
                                      <p:cBhvr additive="base">
                                        <p:cTn id="8" dur="500"/>
                                        <p:tgtEl>
                                          <p:spTgt spid="8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2" presetClass="entr" presetSubtype="2" fill="hold" nodeType="with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additive="base">
                                        <p:cTn id="18" dur="500"/>
                                        <p:tgtEl>
                                          <p:spTgt spid="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2"/>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172" name="Google Shape;172;p22"/>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173" name="Google Shape;173;p22"/>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174" name="Google Shape;174;p22"/>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22"/>
          <p:cNvSpPr txBox="1"/>
          <p:nvPr/>
        </p:nvSpPr>
        <p:spPr>
          <a:xfrm>
            <a:off x="2855350" y="2477900"/>
            <a:ext cx="6833400" cy="1513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4600" b="1">
                <a:solidFill>
                  <a:schemeClr val="dk1"/>
                </a:solidFill>
                <a:latin typeface="Times New Roman"/>
                <a:ea typeface="Times New Roman"/>
                <a:cs typeface="Times New Roman"/>
                <a:sym typeface="Times New Roman"/>
              </a:rPr>
              <a:t>Meeting: </a:t>
            </a:r>
            <a:endParaRPr sz="4600" b="1">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US" sz="4600" b="1">
                <a:solidFill>
                  <a:schemeClr val="dk1"/>
                </a:solidFill>
                <a:latin typeface="Times New Roman"/>
                <a:ea typeface="Times New Roman"/>
                <a:cs typeface="Times New Roman"/>
                <a:sym typeface="Times New Roman"/>
              </a:rPr>
              <a:t>Discuss Approach</a:t>
            </a:r>
            <a:endParaRPr sz="4600" b="1">
              <a:solidFill>
                <a:schemeClr val="dk1"/>
              </a:solidFill>
              <a:latin typeface="Times New Roman"/>
              <a:ea typeface="Times New Roman"/>
              <a:cs typeface="Times New Roman"/>
              <a:sym typeface="Times New Roman"/>
            </a:endParaRPr>
          </a:p>
        </p:txBody>
      </p:sp>
      <p:pic>
        <p:nvPicPr>
          <p:cNvPr id="176" name="Google Shape;176;p22"/>
          <p:cNvPicPr preferRelativeResize="0"/>
          <p:nvPr/>
        </p:nvPicPr>
        <p:blipFill rotWithShape="1">
          <a:blip r:embed="rId6">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182" name="Google Shape;182;p23"/>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183" name="Google Shape;183;p23"/>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184" name="Google Shape;184;p23"/>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23"/>
          <p:cNvSpPr txBox="1"/>
          <p:nvPr/>
        </p:nvSpPr>
        <p:spPr>
          <a:xfrm>
            <a:off x="1549050" y="2749575"/>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One Week Later</a:t>
            </a:r>
            <a:endParaRPr sz="5200" b="1">
              <a:solidFill>
                <a:schemeClr val="dk1"/>
              </a:solidFill>
              <a:latin typeface="Times New Roman"/>
              <a:ea typeface="Times New Roman"/>
              <a:cs typeface="Times New Roman"/>
              <a:sym typeface="Times New Roman"/>
            </a:endParaRPr>
          </a:p>
        </p:txBody>
      </p:sp>
      <p:pic>
        <p:nvPicPr>
          <p:cNvPr id="186" name="Google Shape;186;p23"/>
          <p:cNvPicPr preferRelativeResize="0"/>
          <p:nvPr/>
        </p:nvPicPr>
        <p:blipFill rotWithShape="1">
          <a:blip r:embed="rId6">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4"/>
          <p:cNvPicPr preferRelativeResize="0"/>
          <p:nvPr/>
        </p:nvPicPr>
        <p:blipFill rotWithShape="1">
          <a:blip r:embed="rId3">
            <a:alphaModFix/>
          </a:blip>
          <a:srcRect/>
          <a:stretch/>
        </p:blipFill>
        <p:spPr>
          <a:xfrm rot="1704838">
            <a:off x="3018704" y="-990514"/>
            <a:ext cx="4040617" cy="6858000"/>
          </a:xfrm>
          <a:prstGeom prst="rect">
            <a:avLst/>
          </a:prstGeom>
          <a:noFill/>
          <a:ln>
            <a:noFill/>
          </a:ln>
        </p:spPr>
      </p:pic>
      <p:sp>
        <p:nvSpPr>
          <p:cNvPr id="192" name="Google Shape;192;p24"/>
          <p:cNvSpPr/>
          <p:nvPr/>
        </p:nvSpPr>
        <p:spPr>
          <a:xfrm>
            <a:off x="838200" y="863600"/>
            <a:ext cx="2628900" cy="534783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3" name="Google Shape;193;p24"/>
          <p:cNvSpPr/>
          <p:nvPr/>
        </p:nvSpPr>
        <p:spPr>
          <a:xfrm>
            <a:off x="838200" y="863600"/>
            <a:ext cx="2628900" cy="28067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4" name="Google Shape;194;p24"/>
          <p:cNvSpPr txBox="1"/>
          <p:nvPr/>
        </p:nvSpPr>
        <p:spPr>
          <a:xfrm>
            <a:off x="988500" y="4063724"/>
            <a:ext cx="2609687" cy="20089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B88B05"/>
                </a:solidFill>
                <a:latin typeface="Times New Roman"/>
                <a:ea typeface="Times New Roman"/>
                <a:cs typeface="Times New Roman"/>
                <a:sym typeface="Times New Roman"/>
              </a:rPr>
              <a:t>Deep Learning Model with One-hot Encoding</a:t>
            </a:r>
            <a:endParaRPr sz="3000" dirty="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000" dirty="0">
              <a:solidFill>
                <a:srgbClr val="B88B05"/>
              </a:solidFill>
              <a:latin typeface="Arial"/>
              <a:ea typeface="Arial"/>
              <a:cs typeface="Arial"/>
              <a:sym typeface="Arial"/>
            </a:endParaRPr>
          </a:p>
        </p:txBody>
      </p:sp>
      <p:sp>
        <p:nvSpPr>
          <p:cNvPr id="195" name="Google Shape;195;p24"/>
          <p:cNvSpPr/>
          <p:nvPr/>
        </p:nvSpPr>
        <p:spPr>
          <a:xfrm>
            <a:off x="4840962" y="863600"/>
            <a:ext cx="2628900" cy="53478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6" name="Google Shape;196;p24"/>
          <p:cNvSpPr/>
          <p:nvPr/>
        </p:nvSpPr>
        <p:spPr>
          <a:xfrm>
            <a:off x="4840962" y="863600"/>
            <a:ext cx="2628900" cy="28067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7" name="Google Shape;197;p24"/>
          <p:cNvSpPr txBox="1"/>
          <p:nvPr/>
        </p:nvSpPr>
        <p:spPr>
          <a:xfrm>
            <a:off x="4972049" y="4063725"/>
            <a:ext cx="27792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B88B05"/>
                </a:solidFill>
                <a:latin typeface="Times New Roman"/>
                <a:ea typeface="Times New Roman"/>
                <a:cs typeface="Times New Roman"/>
                <a:sym typeface="Times New Roman"/>
              </a:rPr>
              <a:t>Deep Learning Model with Additional Features</a:t>
            </a:r>
            <a:endParaRPr sz="30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000">
              <a:solidFill>
                <a:srgbClr val="B88B05"/>
              </a:solidFill>
              <a:latin typeface="Times New Roman"/>
              <a:ea typeface="Times New Roman"/>
              <a:cs typeface="Times New Roman"/>
              <a:sym typeface="Times New Roman"/>
            </a:endParaRPr>
          </a:p>
        </p:txBody>
      </p:sp>
      <p:sp>
        <p:nvSpPr>
          <p:cNvPr id="198" name="Google Shape;198;p24"/>
          <p:cNvSpPr/>
          <p:nvPr/>
        </p:nvSpPr>
        <p:spPr>
          <a:xfrm>
            <a:off x="8674608" y="863600"/>
            <a:ext cx="2628900" cy="53478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199" name="Google Shape;199;p24"/>
          <p:cNvSpPr/>
          <p:nvPr/>
        </p:nvSpPr>
        <p:spPr>
          <a:xfrm>
            <a:off x="8650058" y="863600"/>
            <a:ext cx="2628900" cy="2806800"/>
          </a:xfrm>
          <a:prstGeom prst="rect">
            <a:avLst/>
          </a:prstGeom>
          <a:blipFill rotWithShape="1">
            <a:blip r:embed="rId6">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88B05"/>
              </a:solidFill>
              <a:latin typeface="Arial"/>
              <a:ea typeface="Arial"/>
              <a:cs typeface="Arial"/>
              <a:sym typeface="Arial"/>
            </a:endParaRPr>
          </a:p>
        </p:txBody>
      </p:sp>
      <p:sp>
        <p:nvSpPr>
          <p:cNvPr id="200" name="Google Shape;200;p24"/>
          <p:cNvSpPr txBox="1"/>
          <p:nvPr/>
        </p:nvSpPr>
        <p:spPr>
          <a:xfrm>
            <a:off x="8843700" y="4063725"/>
            <a:ext cx="26289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B88B05"/>
                </a:solidFill>
                <a:latin typeface="Times New Roman"/>
                <a:ea typeface="Times New Roman"/>
                <a:cs typeface="Times New Roman"/>
                <a:sym typeface="Times New Roman"/>
              </a:rPr>
              <a:t>Deep Learning Model with Embeddings</a:t>
            </a:r>
            <a:endParaRPr sz="30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endParaRPr sz="3000">
              <a:solidFill>
                <a:srgbClr val="B88B0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07" name="Google Shape;207;p25"/>
          <p:cNvSpPr txBox="1"/>
          <p:nvPr/>
        </p:nvSpPr>
        <p:spPr>
          <a:xfrm>
            <a:off x="477900" y="2015325"/>
            <a:ext cx="59796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Unbalanced data (80:20)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Complaints: Original VS cleaned</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solidFill>
                  <a:schemeClr val="dk1"/>
                </a:solidFill>
                <a:latin typeface="Times New Roman"/>
                <a:ea typeface="Times New Roman"/>
                <a:cs typeface="Times New Roman"/>
                <a:sym typeface="Times New Roman"/>
              </a:rPr>
              <a:t>Top frequent words: 8,000</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p:txBody>
      </p:sp>
      <p:sp>
        <p:nvSpPr>
          <p:cNvPr id="208" name="Google Shape;208;p25"/>
          <p:cNvSpPr txBox="1"/>
          <p:nvPr/>
        </p:nvSpPr>
        <p:spPr>
          <a:xfrm>
            <a:off x="6332250" y="1507050"/>
            <a:ext cx="6176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Input variable: One-hot encoded</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Output variable: Probability</a:t>
            </a:r>
            <a:endParaRPr sz="30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a:p>
            <a:pPr marL="457200" lvl="0" indent="-419100" algn="l" rtl="0">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Metrics: AUC</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15" name="Google Shape;215;p26"/>
          <p:cNvSpPr txBox="1"/>
          <p:nvPr/>
        </p:nvSpPr>
        <p:spPr>
          <a:xfrm>
            <a:off x="1752900" y="1672700"/>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16" name="Google Shape;216;p26"/>
          <p:cNvSpPr txBox="1"/>
          <p:nvPr/>
        </p:nvSpPr>
        <p:spPr>
          <a:xfrm>
            <a:off x="1248800" y="2623600"/>
            <a:ext cx="52077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0.785</a:t>
            </a:r>
            <a:endParaRPr sz="3000" b="1">
              <a:latin typeface="Times New Roman"/>
              <a:ea typeface="Times New Roman"/>
              <a:cs typeface="Times New Roman"/>
              <a:sym typeface="Times New Roman"/>
            </a:endParaRPr>
          </a:p>
        </p:txBody>
      </p:sp>
      <p:sp>
        <p:nvSpPr>
          <p:cNvPr id="217" name="Google Shape;217;p26"/>
          <p:cNvSpPr txBox="1"/>
          <p:nvPr/>
        </p:nvSpPr>
        <p:spPr>
          <a:xfrm>
            <a:off x="7104475" y="1672700"/>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18" name="Google Shape;218;p26"/>
          <p:cNvSpPr txBox="1"/>
          <p:nvPr/>
        </p:nvSpPr>
        <p:spPr>
          <a:xfrm>
            <a:off x="6751475" y="2623600"/>
            <a:ext cx="4741200" cy="28764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0.763</a:t>
            </a:r>
            <a:endParaRPr sz="3000" b="1">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rotWithShape="1">
          <a:blip r:embed="rId3">
            <a:alphaModFix/>
          </a:blip>
          <a:srcRect/>
          <a:stretch/>
        </p:blipFill>
        <p:spPr>
          <a:xfrm rot="1704838">
            <a:off x="1153977" y="-171999"/>
            <a:ext cx="4040617" cy="6858001"/>
          </a:xfrm>
          <a:prstGeom prst="rect">
            <a:avLst/>
          </a:prstGeom>
          <a:noFill/>
          <a:ln>
            <a:noFill/>
          </a:ln>
        </p:spPr>
      </p:pic>
      <p:pic>
        <p:nvPicPr>
          <p:cNvPr id="224" name="Google Shape;224;p27"/>
          <p:cNvPicPr preferRelativeResize="0"/>
          <p:nvPr/>
        </p:nvPicPr>
        <p:blipFill rotWithShape="1">
          <a:blip r:embed="rId4">
            <a:alphaModFix/>
          </a:blip>
          <a:srcRect/>
          <a:stretch/>
        </p:blipFill>
        <p:spPr>
          <a:xfrm>
            <a:off x="2493351" y="4384539"/>
            <a:ext cx="1361871" cy="1714500"/>
          </a:xfrm>
          <a:prstGeom prst="rect">
            <a:avLst/>
          </a:prstGeom>
          <a:noFill/>
          <a:ln>
            <a:noFill/>
          </a:ln>
        </p:spPr>
      </p:pic>
      <p:sp>
        <p:nvSpPr>
          <p:cNvPr id="225" name="Google Shape;225;p27"/>
          <p:cNvSpPr txBox="1"/>
          <p:nvPr/>
        </p:nvSpPr>
        <p:spPr>
          <a:xfrm>
            <a:off x="4524575" y="1648950"/>
            <a:ext cx="7578000" cy="356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600">
                <a:solidFill>
                  <a:srgbClr val="B88B05"/>
                </a:solidFill>
                <a:latin typeface="Times New Roman"/>
                <a:ea typeface="Times New Roman"/>
                <a:cs typeface="Times New Roman"/>
                <a:sym typeface="Times New Roman"/>
              </a:rPr>
              <a:t>MODEL 2: </a:t>
            </a:r>
            <a:endParaRPr sz="56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r>
              <a:rPr lang="en-US" sz="5600">
                <a:solidFill>
                  <a:srgbClr val="B88B05"/>
                </a:solidFill>
                <a:latin typeface="Times New Roman"/>
                <a:ea typeface="Times New Roman"/>
                <a:cs typeface="Times New Roman"/>
                <a:sym typeface="Times New Roman"/>
              </a:rPr>
              <a:t>Deep Learning Model with </a:t>
            </a:r>
            <a:r>
              <a:rPr lang="en-US" sz="5700">
                <a:solidFill>
                  <a:srgbClr val="B88B05"/>
                </a:solidFill>
                <a:latin typeface="Times New Roman"/>
                <a:ea typeface="Times New Roman"/>
                <a:cs typeface="Times New Roman"/>
                <a:sym typeface="Times New Roman"/>
              </a:rPr>
              <a:t>One-hot Encoding and </a:t>
            </a:r>
            <a:r>
              <a:rPr lang="en-US" sz="5600">
                <a:solidFill>
                  <a:srgbClr val="B88B05"/>
                </a:solidFill>
                <a:latin typeface="Times New Roman"/>
                <a:ea typeface="Times New Roman"/>
                <a:cs typeface="Times New Roman"/>
                <a:sym typeface="Times New Roman"/>
              </a:rPr>
              <a:t>Additional Features</a:t>
            </a:r>
            <a:endParaRPr sz="5600">
              <a:solidFill>
                <a:srgbClr val="B88B0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32" name="Google Shape;232;p28"/>
          <p:cNvSpPr txBox="1"/>
          <p:nvPr/>
        </p:nvSpPr>
        <p:spPr>
          <a:xfrm>
            <a:off x="1448400" y="2106900"/>
            <a:ext cx="9295200" cy="26442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Times New Roman"/>
              <a:buChar char="●"/>
            </a:pPr>
            <a:r>
              <a:rPr lang="en-US" sz="3600">
                <a:latin typeface="Times New Roman"/>
                <a:ea typeface="Times New Roman"/>
                <a:cs typeface="Times New Roman"/>
                <a:sym typeface="Times New Roman"/>
              </a:rPr>
              <a:t>Based on Model 1, add another feature: length of complaints</a:t>
            </a:r>
            <a:endParaRPr sz="3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p:nvPr/>
        </p:nvSpPr>
        <p:spPr>
          <a:xfrm>
            <a:off x="477900" y="5873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39" name="Google Shape;239;p29"/>
          <p:cNvSpPr txBox="1"/>
          <p:nvPr/>
        </p:nvSpPr>
        <p:spPr>
          <a:xfrm>
            <a:off x="1534275" y="2918575"/>
            <a:ext cx="4372800" cy="25479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0.787</a:t>
            </a:r>
            <a:endParaRPr sz="3000" b="1">
              <a:latin typeface="Times New Roman"/>
              <a:ea typeface="Times New Roman"/>
              <a:cs typeface="Times New Roman"/>
              <a:sym typeface="Times New Roman"/>
            </a:endParaRPr>
          </a:p>
        </p:txBody>
      </p:sp>
      <p:sp>
        <p:nvSpPr>
          <p:cNvPr id="240" name="Google Shape;240;p29"/>
          <p:cNvSpPr txBox="1"/>
          <p:nvPr/>
        </p:nvSpPr>
        <p:spPr>
          <a:xfrm>
            <a:off x="2029525" y="2080775"/>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41" name="Google Shape;241;p29"/>
          <p:cNvSpPr txBox="1"/>
          <p:nvPr/>
        </p:nvSpPr>
        <p:spPr>
          <a:xfrm>
            <a:off x="6806300" y="2080775"/>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42" name="Google Shape;242;p29"/>
          <p:cNvSpPr txBox="1"/>
          <p:nvPr/>
        </p:nvSpPr>
        <p:spPr>
          <a:xfrm>
            <a:off x="6354425" y="2918575"/>
            <a:ext cx="56049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3</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256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0.770</a:t>
            </a:r>
            <a:endParaRPr sz="3000" b="1">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0"/>
          <p:cNvPicPr preferRelativeResize="0"/>
          <p:nvPr/>
        </p:nvPicPr>
        <p:blipFill rotWithShape="1">
          <a:blip r:embed="rId3">
            <a:alphaModFix/>
          </a:blip>
          <a:srcRect/>
          <a:stretch/>
        </p:blipFill>
        <p:spPr>
          <a:xfrm rot="1704838">
            <a:off x="1153977" y="-171999"/>
            <a:ext cx="4040617" cy="6858001"/>
          </a:xfrm>
          <a:prstGeom prst="rect">
            <a:avLst/>
          </a:prstGeom>
          <a:noFill/>
          <a:ln>
            <a:noFill/>
          </a:ln>
        </p:spPr>
      </p:pic>
      <p:pic>
        <p:nvPicPr>
          <p:cNvPr id="248" name="Google Shape;248;p30"/>
          <p:cNvPicPr preferRelativeResize="0"/>
          <p:nvPr/>
        </p:nvPicPr>
        <p:blipFill rotWithShape="1">
          <a:blip r:embed="rId4">
            <a:alphaModFix/>
          </a:blip>
          <a:srcRect/>
          <a:stretch/>
        </p:blipFill>
        <p:spPr>
          <a:xfrm>
            <a:off x="2493351" y="4384539"/>
            <a:ext cx="1361871" cy="1714500"/>
          </a:xfrm>
          <a:prstGeom prst="rect">
            <a:avLst/>
          </a:prstGeom>
          <a:noFill/>
          <a:ln>
            <a:noFill/>
          </a:ln>
        </p:spPr>
      </p:pic>
      <p:sp>
        <p:nvSpPr>
          <p:cNvPr id="249" name="Google Shape;249;p30"/>
          <p:cNvSpPr txBox="1"/>
          <p:nvPr/>
        </p:nvSpPr>
        <p:spPr>
          <a:xfrm>
            <a:off x="5043825" y="2031000"/>
            <a:ext cx="6405000" cy="279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500">
                <a:solidFill>
                  <a:srgbClr val="B88B05"/>
                </a:solidFill>
                <a:latin typeface="Times New Roman"/>
                <a:ea typeface="Times New Roman"/>
                <a:cs typeface="Times New Roman"/>
                <a:sym typeface="Times New Roman"/>
              </a:rPr>
              <a:t>MODEL 3: </a:t>
            </a:r>
            <a:endParaRPr sz="5500">
              <a:solidFill>
                <a:srgbClr val="B88B05"/>
              </a:solidFill>
              <a:latin typeface="Times New Roman"/>
              <a:ea typeface="Times New Roman"/>
              <a:cs typeface="Times New Roman"/>
              <a:sym typeface="Times New Roman"/>
            </a:endParaRPr>
          </a:p>
          <a:p>
            <a:pPr marL="0" marR="0" lvl="0" indent="0" algn="l" rtl="0">
              <a:spcBef>
                <a:spcPts val="0"/>
              </a:spcBef>
              <a:spcAft>
                <a:spcPts val="0"/>
              </a:spcAft>
              <a:buNone/>
            </a:pPr>
            <a:r>
              <a:rPr lang="en-US" sz="5500">
                <a:solidFill>
                  <a:srgbClr val="B88B05"/>
                </a:solidFill>
                <a:latin typeface="Times New Roman"/>
                <a:ea typeface="Times New Roman"/>
                <a:cs typeface="Times New Roman"/>
                <a:sym typeface="Times New Roman"/>
              </a:rPr>
              <a:t>Deep Learning Model with Embeddings</a:t>
            </a:r>
            <a:endParaRPr sz="5500">
              <a:solidFill>
                <a:srgbClr val="B88B0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8"/>
                                        </p:tgtEl>
                                        <p:attrNameLst>
                                          <p:attrName>style.visibility</p:attrName>
                                        </p:attrNameLst>
                                      </p:cBhvr>
                                      <p:to>
                                        <p:strVal val="visible"/>
                                      </p:to>
                                    </p:set>
                                    <p:animEffect transition="in" filter="fade">
                                      <p:cBhvr>
                                        <p:cTn id="11"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p:nvPr/>
        </p:nvSpPr>
        <p:spPr>
          <a:xfrm>
            <a:off x="477900" y="6351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APPROACH</a:t>
            </a:r>
            <a:endParaRPr sz="4800" b="1">
              <a:latin typeface="Times New Roman"/>
              <a:ea typeface="Times New Roman"/>
              <a:cs typeface="Times New Roman"/>
              <a:sym typeface="Times New Roman"/>
            </a:endParaRPr>
          </a:p>
        </p:txBody>
      </p:sp>
      <p:sp>
        <p:nvSpPr>
          <p:cNvPr id="256" name="Google Shape;256;p31"/>
          <p:cNvSpPr txBox="1"/>
          <p:nvPr/>
        </p:nvSpPr>
        <p:spPr>
          <a:xfrm>
            <a:off x="477900" y="2343075"/>
            <a:ext cx="54720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Unbalanced (80:20)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top frequent words: 8,000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maximum length of each complaint: 500</a:t>
            </a:r>
            <a:endParaRPr sz="3000">
              <a:latin typeface="Times New Roman"/>
              <a:ea typeface="Times New Roman"/>
              <a:cs typeface="Times New Roman"/>
              <a:sym typeface="Times New Roman"/>
            </a:endParaRPr>
          </a:p>
        </p:txBody>
      </p:sp>
      <p:sp>
        <p:nvSpPr>
          <p:cNvPr id="257" name="Google Shape;257;p31"/>
          <p:cNvSpPr txBox="1"/>
          <p:nvPr/>
        </p:nvSpPr>
        <p:spPr>
          <a:xfrm>
            <a:off x="6601650" y="2343075"/>
            <a:ext cx="5472000" cy="27978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Length of each vector: 150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Training: 70%</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Test: 30%</a:t>
            </a:r>
            <a:endParaRPr sz="3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p:nvPr/>
        </p:nvSpPr>
        <p:spPr>
          <a:xfrm>
            <a:off x="1393163" y="1588760"/>
            <a:ext cx="40230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14"/>
          <p:cNvSpPr/>
          <p:nvPr/>
        </p:nvSpPr>
        <p:spPr>
          <a:xfrm>
            <a:off x="7260549" y="1586800"/>
            <a:ext cx="3676800" cy="585900"/>
          </a:xfrm>
          <a:prstGeom prst="roundRect">
            <a:avLst>
              <a:gd name="adj" fmla="val 50000"/>
            </a:avLst>
          </a:prstGeom>
          <a:solidFill>
            <a:srgbClr val="B88B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4" name="Google Shape;94;p14"/>
          <p:cNvCxnSpPr/>
          <p:nvPr/>
        </p:nvCxnSpPr>
        <p:spPr>
          <a:xfrm rot="10800000">
            <a:off x="5886407" y="1325752"/>
            <a:ext cx="13200" cy="5274600"/>
          </a:xfrm>
          <a:prstGeom prst="straightConnector1">
            <a:avLst/>
          </a:prstGeom>
          <a:noFill/>
          <a:ln w="19050" cap="flat" cmpd="sng">
            <a:solidFill>
              <a:srgbClr val="B88B05"/>
            </a:solidFill>
            <a:prstDash val="solid"/>
            <a:miter lim="800000"/>
            <a:headEnd type="none" w="sm" len="sm"/>
            <a:tailEnd type="none" w="sm" len="sm"/>
          </a:ln>
        </p:spPr>
      </p:cxnSp>
      <p:grpSp>
        <p:nvGrpSpPr>
          <p:cNvPr id="95" name="Google Shape;95;p14"/>
          <p:cNvGrpSpPr/>
          <p:nvPr/>
        </p:nvGrpSpPr>
        <p:grpSpPr>
          <a:xfrm>
            <a:off x="2430579" y="2911606"/>
            <a:ext cx="1121700" cy="1333499"/>
            <a:chOff x="1820979" y="1876431"/>
            <a:chExt cx="1121700" cy="1333499"/>
          </a:xfrm>
        </p:grpSpPr>
        <p:pic>
          <p:nvPicPr>
            <p:cNvPr id="96" name="Google Shape;96;p14"/>
            <p:cNvPicPr preferRelativeResize="0"/>
            <p:nvPr/>
          </p:nvPicPr>
          <p:blipFill rotWithShape="1">
            <a:blip r:embed="rId3">
              <a:alphaModFix/>
            </a:blip>
            <a:srcRect/>
            <a:stretch/>
          </p:blipFill>
          <p:spPr>
            <a:xfrm>
              <a:off x="1820979" y="1876431"/>
              <a:ext cx="1121700" cy="1333499"/>
            </a:xfrm>
            <a:prstGeom prst="rect">
              <a:avLst/>
            </a:prstGeom>
            <a:noFill/>
            <a:ln>
              <a:noFill/>
            </a:ln>
          </p:spPr>
        </p:pic>
        <p:sp>
          <p:nvSpPr>
            <p:cNvPr id="97" name="Google Shape;97;p14"/>
            <p:cNvSpPr txBox="1"/>
            <p:nvPr/>
          </p:nvSpPr>
          <p:spPr>
            <a:xfrm>
              <a:off x="1927217" y="2183368"/>
              <a:ext cx="87075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2015</a:t>
              </a:r>
              <a:endParaRPr sz="2400">
                <a:solidFill>
                  <a:schemeClr val="lt1"/>
                </a:solidFill>
                <a:latin typeface="Arial"/>
                <a:ea typeface="Arial"/>
                <a:cs typeface="Arial"/>
                <a:sym typeface="Arial"/>
              </a:endParaRPr>
            </a:p>
          </p:txBody>
        </p:sp>
      </p:grpSp>
      <p:sp>
        <p:nvSpPr>
          <p:cNvPr id="98" name="Google Shape;98;p14"/>
          <p:cNvSpPr txBox="1"/>
          <p:nvPr/>
        </p:nvSpPr>
        <p:spPr>
          <a:xfrm>
            <a:off x="3143700" y="147400"/>
            <a:ext cx="59046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b="1">
                <a:solidFill>
                  <a:srgbClr val="274E13"/>
                </a:solidFill>
                <a:latin typeface="Times New Roman"/>
                <a:ea typeface="Times New Roman"/>
                <a:cs typeface="Times New Roman"/>
                <a:sym typeface="Times New Roman"/>
              </a:rPr>
              <a:t>UNITED BANK OF RADY</a:t>
            </a:r>
            <a:endParaRPr sz="4500" b="1">
              <a:solidFill>
                <a:srgbClr val="274E13"/>
              </a:solidFill>
              <a:latin typeface="Times New Roman"/>
              <a:ea typeface="Times New Roman"/>
              <a:cs typeface="Times New Roman"/>
              <a:sym typeface="Times New Roman"/>
            </a:endParaRPr>
          </a:p>
        </p:txBody>
      </p:sp>
      <p:pic>
        <p:nvPicPr>
          <p:cNvPr id="99" name="Google Shape;99;p14"/>
          <p:cNvPicPr preferRelativeResize="0"/>
          <p:nvPr/>
        </p:nvPicPr>
        <p:blipFill rotWithShape="1">
          <a:blip r:embed="rId3">
            <a:alphaModFix/>
          </a:blip>
          <a:srcRect/>
          <a:stretch/>
        </p:blipFill>
        <p:spPr>
          <a:xfrm>
            <a:off x="7260559" y="2769555"/>
            <a:ext cx="1121700" cy="1333499"/>
          </a:xfrm>
          <a:prstGeom prst="rect">
            <a:avLst/>
          </a:prstGeom>
          <a:noFill/>
          <a:ln>
            <a:noFill/>
          </a:ln>
        </p:spPr>
      </p:pic>
      <p:sp>
        <p:nvSpPr>
          <p:cNvPr id="100" name="Google Shape;100;p14"/>
          <p:cNvSpPr txBox="1"/>
          <p:nvPr/>
        </p:nvSpPr>
        <p:spPr>
          <a:xfrm>
            <a:off x="7586075" y="1517725"/>
            <a:ext cx="33042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Times New Roman"/>
                <a:ea typeface="Times New Roman"/>
                <a:cs typeface="Times New Roman"/>
                <a:sym typeface="Times New Roman"/>
              </a:rPr>
              <a:t>Data Science Dep.</a:t>
            </a:r>
            <a:endParaRPr sz="4200">
              <a:solidFill>
                <a:srgbClr val="FFFFFF"/>
              </a:solidFill>
              <a:latin typeface="Times New Roman"/>
              <a:ea typeface="Times New Roman"/>
              <a:cs typeface="Times New Roman"/>
              <a:sym typeface="Times New Roman"/>
            </a:endParaRPr>
          </a:p>
        </p:txBody>
      </p:sp>
      <p:sp>
        <p:nvSpPr>
          <p:cNvPr id="101" name="Google Shape;101;p14"/>
          <p:cNvSpPr txBox="1"/>
          <p:nvPr/>
        </p:nvSpPr>
        <p:spPr>
          <a:xfrm>
            <a:off x="1393163" y="1529500"/>
            <a:ext cx="45321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Times New Roman"/>
                <a:ea typeface="Times New Roman"/>
                <a:cs typeface="Times New Roman"/>
                <a:sym typeface="Times New Roman"/>
              </a:rPr>
              <a:t>Customer Service Dep.</a:t>
            </a:r>
            <a:endParaRPr sz="4200">
              <a:solidFill>
                <a:srgbClr val="FFFFFF"/>
              </a:solidFill>
              <a:latin typeface="Times New Roman"/>
              <a:ea typeface="Times New Roman"/>
              <a:cs typeface="Times New Roman"/>
              <a:sym typeface="Times New Roman"/>
            </a:endParaRPr>
          </a:p>
        </p:txBody>
      </p:sp>
      <p:pic>
        <p:nvPicPr>
          <p:cNvPr id="102" name="Google Shape;102;p14"/>
          <p:cNvPicPr preferRelativeResize="0"/>
          <p:nvPr/>
        </p:nvPicPr>
        <p:blipFill>
          <a:blip r:embed="rId4">
            <a:alphaModFix/>
          </a:blip>
          <a:stretch>
            <a:fillRect/>
          </a:stretch>
        </p:blipFill>
        <p:spPr>
          <a:xfrm>
            <a:off x="7154650" y="2702775"/>
            <a:ext cx="1333500" cy="1333500"/>
          </a:xfrm>
          <a:prstGeom prst="rect">
            <a:avLst/>
          </a:prstGeom>
          <a:noFill/>
          <a:ln>
            <a:noFill/>
          </a:ln>
        </p:spPr>
      </p:pic>
      <p:pic>
        <p:nvPicPr>
          <p:cNvPr id="103" name="Google Shape;103;p14"/>
          <p:cNvPicPr preferRelativeResize="0"/>
          <p:nvPr/>
        </p:nvPicPr>
        <p:blipFill>
          <a:blip r:embed="rId5">
            <a:alphaModFix/>
          </a:blip>
          <a:stretch>
            <a:fillRect/>
          </a:stretch>
        </p:blipFill>
        <p:spPr>
          <a:xfrm>
            <a:off x="9477150" y="2702775"/>
            <a:ext cx="1413129" cy="1333501"/>
          </a:xfrm>
          <a:prstGeom prst="rect">
            <a:avLst/>
          </a:prstGeom>
          <a:noFill/>
          <a:ln>
            <a:noFill/>
          </a:ln>
        </p:spPr>
      </p:pic>
      <p:pic>
        <p:nvPicPr>
          <p:cNvPr id="104" name="Google Shape;104;p14"/>
          <p:cNvPicPr preferRelativeResize="0"/>
          <p:nvPr/>
        </p:nvPicPr>
        <p:blipFill>
          <a:blip r:embed="rId6">
            <a:alphaModFix/>
          </a:blip>
          <a:stretch>
            <a:fillRect/>
          </a:stretch>
        </p:blipFill>
        <p:spPr>
          <a:xfrm>
            <a:off x="7154650" y="4566350"/>
            <a:ext cx="1413125" cy="1413125"/>
          </a:xfrm>
          <a:prstGeom prst="rect">
            <a:avLst/>
          </a:prstGeom>
          <a:noFill/>
          <a:ln>
            <a:noFill/>
          </a:ln>
        </p:spPr>
      </p:pic>
      <p:pic>
        <p:nvPicPr>
          <p:cNvPr id="105" name="Google Shape;105;p14"/>
          <p:cNvPicPr preferRelativeResize="0"/>
          <p:nvPr/>
        </p:nvPicPr>
        <p:blipFill rotWithShape="1">
          <a:blip r:embed="rId7">
            <a:alphaModFix/>
          </a:blip>
          <a:srcRect t="31941" r="13035" b="10484"/>
          <a:stretch/>
        </p:blipFill>
        <p:spPr>
          <a:xfrm>
            <a:off x="2357325" y="2769550"/>
            <a:ext cx="1413124" cy="1403283"/>
          </a:xfrm>
          <a:prstGeom prst="rect">
            <a:avLst/>
          </a:prstGeom>
          <a:noFill/>
          <a:ln>
            <a:noFill/>
          </a:ln>
        </p:spPr>
      </p:pic>
      <p:pic>
        <p:nvPicPr>
          <p:cNvPr id="106" name="Google Shape;106;p14"/>
          <p:cNvPicPr preferRelativeResize="0"/>
          <p:nvPr/>
        </p:nvPicPr>
        <p:blipFill>
          <a:blip r:embed="rId8">
            <a:alphaModFix/>
          </a:blip>
          <a:stretch>
            <a:fillRect/>
          </a:stretch>
        </p:blipFill>
        <p:spPr>
          <a:xfrm>
            <a:off x="9477150" y="4566351"/>
            <a:ext cx="1413124" cy="1411950"/>
          </a:xfrm>
          <a:prstGeom prst="rect">
            <a:avLst/>
          </a:prstGeom>
          <a:noFill/>
          <a:ln>
            <a:noFill/>
          </a:ln>
        </p:spPr>
      </p:pic>
      <p:sp>
        <p:nvSpPr>
          <p:cNvPr id="107" name="Google Shape;107;p14"/>
          <p:cNvSpPr txBox="1"/>
          <p:nvPr/>
        </p:nvSpPr>
        <p:spPr>
          <a:xfrm>
            <a:off x="2430575" y="410305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Ellen Wu</a:t>
            </a:r>
            <a:endParaRPr sz="1800">
              <a:latin typeface="Times New Roman"/>
              <a:ea typeface="Times New Roman"/>
              <a:cs typeface="Times New Roman"/>
              <a:sym typeface="Times New Roman"/>
            </a:endParaRPr>
          </a:p>
        </p:txBody>
      </p:sp>
      <p:sp>
        <p:nvSpPr>
          <p:cNvPr id="108" name="Google Shape;108;p14"/>
          <p:cNvSpPr txBox="1"/>
          <p:nvPr/>
        </p:nvSpPr>
        <p:spPr>
          <a:xfrm>
            <a:off x="7260550" y="396200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Aki Lu</a:t>
            </a:r>
            <a:endParaRPr sz="1800">
              <a:latin typeface="Times New Roman"/>
              <a:ea typeface="Times New Roman"/>
              <a:cs typeface="Times New Roman"/>
              <a:sym typeface="Times New Roman"/>
            </a:endParaRPr>
          </a:p>
        </p:txBody>
      </p:sp>
      <p:sp>
        <p:nvSpPr>
          <p:cNvPr id="109" name="Google Shape;109;p14"/>
          <p:cNvSpPr txBox="1"/>
          <p:nvPr/>
        </p:nvSpPr>
        <p:spPr>
          <a:xfrm>
            <a:off x="9333775" y="3961988"/>
            <a:ext cx="27534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Catherine Liu</a:t>
            </a:r>
            <a:endParaRPr sz="1800">
              <a:latin typeface="Times New Roman"/>
              <a:ea typeface="Times New Roman"/>
              <a:cs typeface="Times New Roman"/>
              <a:sym typeface="Times New Roman"/>
            </a:endParaRPr>
          </a:p>
        </p:txBody>
      </p:sp>
      <p:sp>
        <p:nvSpPr>
          <p:cNvPr id="110" name="Google Shape;110;p14"/>
          <p:cNvSpPr txBox="1"/>
          <p:nvPr/>
        </p:nvSpPr>
        <p:spPr>
          <a:xfrm>
            <a:off x="7154638" y="5887250"/>
            <a:ext cx="19482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Letty Hua</a:t>
            </a:r>
            <a:endParaRPr sz="1800">
              <a:latin typeface="Times New Roman"/>
              <a:ea typeface="Times New Roman"/>
              <a:cs typeface="Times New Roman"/>
              <a:sym typeface="Times New Roman"/>
            </a:endParaRPr>
          </a:p>
        </p:txBody>
      </p:sp>
      <p:sp>
        <p:nvSpPr>
          <p:cNvPr id="111" name="Google Shape;111;p14"/>
          <p:cNvSpPr txBox="1"/>
          <p:nvPr/>
        </p:nvSpPr>
        <p:spPr>
          <a:xfrm>
            <a:off x="9477150" y="5887250"/>
            <a:ext cx="24003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  Esther Yan</a:t>
            </a:r>
            <a:endParaRPr sz="18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p:nvPr/>
        </p:nvSpPr>
        <p:spPr>
          <a:xfrm>
            <a:off x="477900" y="587300"/>
            <a:ext cx="43728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RESULT</a:t>
            </a:r>
            <a:endParaRPr sz="4800" b="1">
              <a:latin typeface="Times New Roman"/>
              <a:ea typeface="Times New Roman"/>
              <a:cs typeface="Times New Roman"/>
              <a:sym typeface="Times New Roman"/>
            </a:endParaRPr>
          </a:p>
        </p:txBody>
      </p:sp>
      <p:sp>
        <p:nvSpPr>
          <p:cNvPr id="264" name="Google Shape;264;p32"/>
          <p:cNvSpPr txBox="1"/>
          <p:nvPr/>
        </p:nvSpPr>
        <p:spPr>
          <a:xfrm>
            <a:off x="262075" y="2918575"/>
            <a:ext cx="54720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5</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in each hidden layer: 8</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0.779</a:t>
            </a:r>
            <a:endParaRPr sz="3000" b="1">
              <a:latin typeface="Times New Roman"/>
              <a:ea typeface="Times New Roman"/>
              <a:cs typeface="Times New Roman"/>
              <a:sym typeface="Times New Roman"/>
            </a:endParaRPr>
          </a:p>
        </p:txBody>
      </p:sp>
      <p:sp>
        <p:nvSpPr>
          <p:cNvPr id="265" name="Google Shape;265;p32"/>
          <p:cNvSpPr txBox="1"/>
          <p:nvPr/>
        </p:nvSpPr>
        <p:spPr>
          <a:xfrm>
            <a:off x="1393425" y="2080775"/>
            <a:ext cx="23472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Credit Card</a:t>
            </a:r>
            <a:endParaRPr sz="3600">
              <a:solidFill>
                <a:srgbClr val="B88B05"/>
              </a:solidFill>
              <a:latin typeface="Times New Roman"/>
              <a:ea typeface="Times New Roman"/>
              <a:cs typeface="Times New Roman"/>
              <a:sym typeface="Times New Roman"/>
            </a:endParaRPr>
          </a:p>
        </p:txBody>
      </p:sp>
      <p:sp>
        <p:nvSpPr>
          <p:cNvPr id="266" name="Google Shape;266;p32"/>
          <p:cNvSpPr txBox="1"/>
          <p:nvPr/>
        </p:nvSpPr>
        <p:spPr>
          <a:xfrm>
            <a:off x="7104475" y="2080775"/>
            <a:ext cx="2942700" cy="7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B88B05"/>
                </a:solidFill>
                <a:latin typeface="Times New Roman"/>
                <a:ea typeface="Times New Roman"/>
                <a:cs typeface="Times New Roman"/>
                <a:sym typeface="Times New Roman"/>
              </a:rPr>
              <a:t>Bank Account</a:t>
            </a:r>
            <a:endParaRPr sz="3600">
              <a:solidFill>
                <a:srgbClr val="B88B05"/>
              </a:solidFill>
              <a:latin typeface="Times New Roman"/>
              <a:ea typeface="Times New Roman"/>
              <a:cs typeface="Times New Roman"/>
              <a:sym typeface="Times New Roman"/>
            </a:endParaRPr>
          </a:p>
        </p:txBody>
      </p:sp>
      <p:sp>
        <p:nvSpPr>
          <p:cNvPr id="267" name="Google Shape;267;p32"/>
          <p:cNvSpPr txBox="1"/>
          <p:nvPr/>
        </p:nvSpPr>
        <p:spPr>
          <a:xfrm>
            <a:off x="6354425" y="2918575"/>
            <a:ext cx="5604900" cy="32292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hidden layers: 2</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 nodes in each hidden layer: 16</a:t>
            </a:r>
            <a:endParaRPr sz="3000">
              <a:latin typeface="Times New Roman"/>
              <a:ea typeface="Times New Roman"/>
              <a:cs typeface="Times New Roman"/>
              <a:sym typeface="Times New Roman"/>
            </a:endParaRPr>
          </a:p>
          <a:p>
            <a:pPr marL="457200" lvl="0" indent="0" algn="l" rtl="0">
              <a:spcBef>
                <a:spcPts val="0"/>
              </a:spcBef>
              <a:spcAft>
                <a:spcPts val="0"/>
              </a:spcAft>
              <a:buNone/>
            </a:pPr>
            <a:endParaRPr sz="3000">
              <a:latin typeface="Times New Roman"/>
              <a:ea typeface="Times New Roman"/>
              <a:cs typeface="Times New Roman"/>
              <a:sym typeface="Times New Roman"/>
            </a:endParaRPr>
          </a:p>
          <a:p>
            <a:pPr marL="457200" lvl="0" indent="-419100" algn="l" rtl="0">
              <a:spcBef>
                <a:spcPts val="0"/>
              </a:spcBef>
              <a:spcAft>
                <a:spcPts val="0"/>
              </a:spcAft>
              <a:buSzPts val="3000"/>
              <a:buFont typeface="Times New Roman"/>
              <a:buChar char="●"/>
            </a:pPr>
            <a:r>
              <a:rPr lang="en-US" sz="3000">
                <a:latin typeface="Times New Roman"/>
                <a:ea typeface="Times New Roman"/>
                <a:cs typeface="Times New Roman"/>
                <a:sym typeface="Times New Roman"/>
              </a:rPr>
              <a:t>AUC on test set: </a:t>
            </a:r>
            <a:r>
              <a:rPr lang="en-US" sz="3000" b="1">
                <a:latin typeface="Times New Roman"/>
                <a:ea typeface="Times New Roman"/>
                <a:cs typeface="Times New Roman"/>
                <a:sym typeface="Times New Roman"/>
              </a:rPr>
              <a:t>0.757</a:t>
            </a:r>
            <a:endParaRPr sz="3000" b="1">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COMPARISON</a:t>
            </a:r>
            <a:endParaRPr sz="4800" b="1">
              <a:latin typeface="Times New Roman"/>
              <a:ea typeface="Times New Roman"/>
              <a:cs typeface="Times New Roman"/>
              <a:sym typeface="Times New Roman"/>
            </a:endParaRPr>
          </a:p>
        </p:txBody>
      </p:sp>
      <p:graphicFrame>
        <p:nvGraphicFramePr>
          <p:cNvPr id="274" name="Google Shape;274;p33"/>
          <p:cNvGraphicFramePr/>
          <p:nvPr/>
        </p:nvGraphicFramePr>
        <p:xfrm>
          <a:off x="477900" y="1747350"/>
          <a:ext cx="11340525" cy="3853847"/>
        </p:xfrm>
        <a:graphic>
          <a:graphicData uri="http://schemas.openxmlformats.org/drawingml/2006/table">
            <a:tbl>
              <a:tblPr>
                <a:noFill/>
                <a:tableStyleId>{2CDA6D0F-D6C0-4423-8B9B-A4C415EA3417}</a:tableStyleId>
              </a:tblPr>
              <a:tblGrid>
                <a:gridCol w="3069900">
                  <a:extLst>
                    <a:ext uri="{9D8B030D-6E8A-4147-A177-3AD203B41FA5}">
                      <a16:colId xmlns:a16="http://schemas.microsoft.com/office/drawing/2014/main" val="20000"/>
                    </a:ext>
                  </a:extLst>
                </a:gridCol>
                <a:gridCol w="2144450">
                  <a:extLst>
                    <a:ext uri="{9D8B030D-6E8A-4147-A177-3AD203B41FA5}">
                      <a16:colId xmlns:a16="http://schemas.microsoft.com/office/drawing/2014/main" val="20001"/>
                    </a:ext>
                  </a:extLst>
                </a:gridCol>
                <a:gridCol w="3739375">
                  <a:extLst>
                    <a:ext uri="{9D8B030D-6E8A-4147-A177-3AD203B41FA5}">
                      <a16:colId xmlns:a16="http://schemas.microsoft.com/office/drawing/2014/main" val="20002"/>
                    </a:ext>
                  </a:extLst>
                </a:gridCol>
                <a:gridCol w="2386800">
                  <a:extLst>
                    <a:ext uri="{9D8B030D-6E8A-4147-A177-3AD203B41FA5}">
                      <a16:colId xmlns:a16="http://schemas.microsoft.com/office/drawing/2014/main" val="20003"/>
                    </a:ext>
                  </a:extLst>
                </a:gridCol>
              </a:tblGrid>
              <a:tr h="703475">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Model</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One-hot</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US" sz="2800">
                          <a:latin typeface="Times New Roman"/>
                          <a:ea typeface="Times New Roman"/>
                          <a:cs typeface="Times New Roman"/>
                          <a:sym typeface="Times New Roman"/>
                        </a:rPr>
                        <a:t> Additional Features</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Embeddings</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0"/>
                  </a:ext>
                </a:extLst>
              </a:tr>
              <a:tr h="900500">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Size</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1.5 GB</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1.5 GB</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46.7 MB</a:t>
                      </a:r>
                      <a:endParaRPr sz="2800" b="1">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1001675">
                <a:tc>
                  <a:txBody>
                    <a:bodyPr/>
                    <a:lstStyle/>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Credit Card</a:t>
                      </a:r>
                      <a:endParaRPr sz="2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AUC</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0.785</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0.787</a:t>
                      </a:r>
                      <a:endParaRPr sz="2800" b="1">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0.779</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r h="1001675">
                <a:tc>
                  <a:txBody>
                    <a:bodyPr/>
                    <a:lstStyle/>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Bank Account</a:t>
                      </a:r>
                      <a:endParaRPr sz="2800">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sz="2800">
                          <a:latin typeface="Times New Roman"/>
                          <a:ea typeface="Times New Roman"/>
                          <a:cs typeface="Times New Roman"/>
                          <a:sym typeface="Times New Roman"/>
                        </a:rPr>
                        <a:t>AUC</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0.763</a:t>
                      </a:r>
                      <a:endParaRPr sz="2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b="1">
                          <a:latin typeface="Times New Roman"/>
                          <a:ea typeface="Times New Roman"/>
                          <a:cs typeface="Times New Roman"/>
                          <a:sym typeface="Times New Roman"/>
                        </a:rPr>
                        <a:t>0.770</a:t>
                      </a:r>
                      <a:endParaRPr sz="2800" b="1">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800">
                          <a:latin typeface="Times New Roman"/>
                          <a:ea typeface="Times New Roman"/>
                          <a:cs typeface="Times New Roman"/>
                          <a:sym typeface="Times New Roman"/>
                        </a:rPr>
                        <a:t>0.757</a:t>
                      </a:r>
                      <a:endParaRPr sz="28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275" name="Google Shape;275;p33"/>
          <p:cNvSpPr/>
          <p:nvPr/>
        </p:nvSpPr>
        <p:spPr>
          <a:xfrm>
            <a:off x="8782550" y="1889975"/>
            <a:ext cx="453900" cy="437100"/>
          </a:xfrm>
          <a:prstGeom prst="star5">
            <a:avLst>
              <a:gd name="adj" fmla="val 19098"/>
              <a:gd name="hf" fmla="val 105146"/>
              <a:gd name="vf" fmla="val 11055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4"/>
          <p:cNvPicPr preferRelativeResize="0"/>
          <p:nvPr/>
        </p:nvPicPr>
        <p:blipFill rotWithShape="1">
          <a:blip r:embed="rId3">
            <a:alphaModFix/>
          </a:blip>
          <a:srcRect/>
          <a:stretch/>
        </p:blipFill>
        <p:spPr>
          <a:xfrm>
            <a:off x="7124090" y="1500539"/>
            <a:ext cx="4107387" cy="5357461"/>
          </a:xfrm>
          <a:prstGeom prst="rect">
            <a:avLst/>
          </a:prstGeom>
          <a:noFill/>
          <a:ln>
            <a:noFill/>
          </a:ln>
        </p:spPr>
      </p:pic>
      <p:pic>
        <p:nvPicPr>
          <p:cNvPr id="281" name="Google Shape;281;p34"/>
          <p:cNvPicPr preferRelativeResize="0"/>
          <p:nvPr/>
        </p:nvPicPr>
        <p:blipFill rotWithShape="1">
          <a:blip r:embed="rId4">
            <a:alphaModFix/>
          </a:blip>
          <a:srcRect l="20101" t="12797" r="9965" b="16163"/>
          <a:stretch/>
        </p:blipFill>
        <p:spPr>
          <a:xfrm>
            <a:off x="2120900" y="901700"/>
            <a:ext cx="4838700" cy="4826000"/>
          </a:xfrm>
          <a:prstGeom prst="rect">
            <a:avLst/>
          </a:prstGeom>
          <a:noFill/>
          <a:ln>
            <a:noFill/>
          </a:ln>
        </p:spPr>
      </p:pic>
      <p:pic>
        <p:nvPicPr>
          <p:cNvPr id="282" name="Google Shape;282;p34"/>
          <p:cNvPicPr preferRelativeResize="0"/>
          <p:nvPr/>
        </p:nvPicPr>
        <p:blipFill rotWithShape="1">
          <a:blip r:embed="rId4">
            <a:alphaModFix/>
          </a:blip>
          <a:srcRect l="20101" t="12797" r="9965" b="45797"/>
          <a:stretch/>
        </p:blipFill>
        <p:spPr>
          <a:xfrm>
            <a:off x="7838886" y="2540000"/>
            <a:ext cx="2964802" cy="1723500"/>
          </a:xfrm>
          <a:prstGeom prst="rect">
            <a:avLst/>
          </a:prstGeom>
          <a:noFill/>
          <a:ln>
            <a:noFill/>
          </a:ln>
        </p:spPr>
      </p:pic>
      <p:sp>
        <p:nvSpPr>
          <p:cNvPr id="283" name="Google Shape;283;p34"/>
          <p:cNvSpPr/>
          <p:nvPr/>
        </p:nvSpPr>
        <p:spPr>
          <a:xfrm>
            <a:off x="2679367" y="2206100"/>
            <a:ext cx="6833265" cy="2057400"/>
          </a:xfrm>
          <a:prstGeom prst="roundRect">
            <a:avLst>
              <a:gd name="adj" fmla="val 12346"/>
            </a:avLst>
          </a:prstGeom>
          <a:blipFill rotWithShape="1">
            <a:blip r:embed="rId5">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4" name="Google Shape;284;p34"/>
          <p:cNvPicPr preferRelativeResize="0"/>
          <p:nvPr/>
        </p:nvPicPr>
        <p:blipFill rotWithShape="1">
          <a:blip r:embed="rId6">
            <a:alphaModFix/>
          </a:blip>
          <a:srcRect/>
          <a:stretch/>
        </p:blipFill>
        <p:spPr>
          <a:xfrm>
            <a:off x="3617075" y="1825893"/>
            <a:ext cx="760413" cy="760413"/>
          </a:xfrm>
          <a:prstGeom prst="rect">
            <a:avLst/>
          </a:prstGeom>
          <a:noFill/>
          <a:ln>
            <a:noFill/>
          </a:ln>
        </p:spPr>
      </p:pic>
      <p:sp>
        <p:nvSpPr>
          <p:cNvPr id="285" name="Google Shape;285;p34"/>
          <p:cNvSpPr txBox="1"/>
          <p:nvPr/>
        </p:nvSpPr>
        <p:spPr>
          <a:xfrm>
            <a:off x="1549050" y="2749575"/>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Specific prediction</a:t>
            </a:r>
            <a:endParaRPr sz="52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5"/>
          <p:cNvPicPr preferRelativeResize="0"/>
          <p:nvPr/>
        </p:nvPicPr>
        <p:blipFill rotWithShape="1">
          <a:blip r:embed="rId3">
            <a:alphaModFix/>
          </a:blip>
          <a:srcRect/>
          <a:stretch/>
        </p:blipFill>
        <p:spPr>
          <a:xfrm rot="8828906">
            <a:off x="8566551" y="-2986149"/>
            <a:ext cx="4107387" cy="5357461"/>
          </a:xfrm>
          <a:prstGeom prst="rect">
            <a:avLst/>
          </a:prstGeom>
          <a:noFill/>
          <a:ln>
            <a:noFill/>
          </a:ln>
        </p:spPr>
      </p:pic>
      <p:pic>
        <p:nvPicPr>
          <p:cNvPr id="291" name="Google Shape;291;p35"/>
          <p:cNvPicPr preferRelativeResize="0"/>
          <p:nvPr/>
        </p:nvPicPr>
        <p:blipFill rotWithShape="1">
          <a:blip r:embed="rId4">
            <a:alphaModFix/>
          </a:blip>
          <a:srcRect/>
          <a:stretch/>
        </p:blipFill>
        <p:spPr>
          <a:xfrm rot="-8206042">
            <a:off x="-2834333" y="2671305"/>
            <a:ext cx="4040617" cy="6858000"/>
          </a:xfrm>
          <a:prstGeom prst="rect">
            <a:avLst/>
          </a:prstGeom>
          <a:noFill/>
          <a:ln>
            <a:noFill/>
          </a:ln>
        </p:spPr>
      </p:pic>
      <p:grpSp>
        <p:nvGrpSpPr>
          <p:cNvPr id="292" name="Google Shape;292;p35"/>
          <p:cNvGrpSpPr/>
          <p:nvPr/>
        </p:nvGrpSpPr>
        <p:grpSpPr>
          <a:xfrm>
            <a:off x="0" y="3331165"/>
            <a:ext cx="12192000" cy="2934840"/>
            <a:chOff x="0" y="3336748"/>
            <a:chExt cx="12192000" cy="2769762"/>
          </a:xfrm>
        </p:grpSpPr>
        <p:sp>
          <p:nvSpPr>
            <p:cNvPr id="293" name="Google Shape;293;p35"/>
            <p:cNvSpPr/>
            <p:nvPr/>
          </p:nvSpPr>
          <p:spPr>
            <a:xfrm>
              <a:off x="0" y="3429010"/>
              <a:ext cx="12192000" cy="2677500"/>
            </a:xfrm>
            <a:prstGeom prst="rect">
              <a:avLst/>
            </a:prstGeom>
            <a:solidFill>
              <a:srgbClr val="CCB18A">
                <a:alpha val="6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94" name="Google Shape;294;p35"/>
            <p:cNvGrpSpPr/>
            <p:nvPr/>
          </p:nvGrpSpPr>
          <p:grpSpPr>
            <a:xfrm>
              <a:off x="152538" y="3336748"/>
              <a:ext cx="2854125" cy="2312166"/>
              <a:chOff x="1345821" y="987248"/>
              <a:chExt cx="2854125" cy="2312166"/>
            </a:xfrm>
          </p:grpSpPr>
          <p:grpSp>
            <p:nvGrpSpPr>
              <p:cNvPr id="295" name="Google Shape;295;p35"/>
              <p:cNvGrpSpPr/>
              <p:nvPr/>
            </p:nvGrpSpPr>
            <p:grpSpPr>
              <a:xfrm>
                <a:off x="1502788" y="987248"/>
                <a:ext cx="2697158" cy="2312166"/>
                <a:chOff x="1437728" y="977305"/>
                <a:chExt cx="2987869" cy="2561381"/>
              </a:xfrm>
            </p:grpSpPr>
            <p:pic>
              <p:nvPicPr>
                <p:cNvPr id="296" name="Google Shape;296;p35"/>
                <p:cNvPicPr preferRelativeResize="0"/>
                <p:nvPr/>
              </p:nvPicPr>
              <p:blipFill rotWithShape="1">
                <a:blip r:embed="rId5">
                  <a:alphaModFix/>
                </a:blip>
                <a:srcRect l="20101" t="12797" r="9965" b="45797"/>
                <a:stretch/>
              </p:blipFill>
              <p:spPr>
                <a:xfrm>
                  <a:off x="1661352" y="977305"/>
                  <a:ext cx="2097294" cy="1219200"/>
                </a:xfrm>
                <a:prstGeom prst="rect">
                  <a:avLst/>
                </a:prstGeom>
                <a:noFill/>
                <a:ln>
                  <a:noFill/>
                </a:ln>
              </p:spPr>
            </p:pic>
            <p:sp>
              <p:nvSpPr>
                <p:cNvPr id="297" name="Google Shape;297;p35"/>
                <p:cNvSpPr/>
                <p:nvPr/>
              </p:nvSpPr>
              <p:spPr>
                <a:xfrm>
                  <a:off x="1437728" y="2070208"/>
                  <a:ext cx="2508300" cy="1052400"/>
                </a:xfrm>
                <a:prstGeom prst="roundRect">
                  <a:avLst>
                    <a:gd name="adj" fmla="val 12346"/>
                  </a:avLst>
                </a:prstGeom>
                <a:blipFill rotWithShape="1">
                  <a:blip r:embed="rId6">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98" name="Google Shape;298;p35"/>
                <p:cNvPicPr preferRelativeResize="0"/>
                <p:nvPr/>
              </p:nvPicPr>
              <p:blipFill rotWithShape="1">
                <a:blip r:embed="rId7">
                  <a:alphaModFix/>
                </a:blip>
                <a:srcRect l="20101" t="12797" r="9965" b="45797"/>
                <a:stretch/>
              </p:blipFill>
              <p:spPr>
                <a:xfrm>
                  <a:off x="3202184" y="2703244"/>
                  <a:ext cx="1223413" cy="835441"/>
                </a:xfrm>
                <a:prstGeom prst="rect">
                  <a:avLst/>
                </a:prstGeom>
                <a:noFill/>
                <a:ln>
                  <a:noFill/>
                </a:ln>
              </p:spPr>
            </p:pic>
          </p:grpSp>
          <p:sp>
            <p:nvSpPr>
              <p:cNvPr id="299" name="Google Shape;299;p35"/>
              <p:cNvSpPr txBox="1"/>
              <p:nvPr/>
            </p:nvSpPr>
            <p:spPr>
              <a:xfrm>
                <a:off x="1345821" y="2087814"/>
                <a:ext cx="2610900" cy="83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Bank Account:</a:t>
                </a:r>
                <a:endParaRPr sz="2400" b="1">
                  <a:solidFill>
                    <a:srgbClr val="B88B05"/>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Fraud</a:t>
                </a:r>
                <a:endParaRPr sz="2400" b="1">
                  <a:solidFill>
                    <a:srgbClr val="B88B05"/>
                  </a:solidFill>
                  <a:latin typeface="Times New Roman"/>
                  <a:ea typeface="Times New Roman"/>
                  <a:cs typeface="Times New Roman"/>
                  <a:sym typeface="Times New Roman"/>
                </a:endParaRPr>
              </a:p>
            </p:txBody>
          </p:sp>
        </p:grpSp>
        <p:sp>
          <p:nvSpPr>
            <p:cNvPr id="300" name="Google Shape;300;p35"/>
            <p:cNvSpPr txBox="1"/>
            <p:nvPr/>
          </p:nvSpPr>
          <p:spPr>
            <a:xfrm>
              <a:off x="2806350" y="3502952"/>
              <a:ext cx="9164100" cy="177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b="1">
                  <a:solidFill>
                    <a:srgbClr val="7B5C03"/>
                  </a:solidFill>
                  <a:latin typeface="Times New Roman"/>
                  <a:ea typeface="Times New Roman"/>
                  <a:cs typeface="Times New Roman"/>
                  <a:sym typeface="Times New Roman"/>
                </a:rPr>
                <a:t>On XXXX/XXXX/16 my credit report showed that there were a Capital One and a bank hard inquiries. I called both banks and they both reported not to have any information on the matter. On XX reported again that Capital One had another hard inquiry for trying to open an account. I called capital one and they reported that as a matter of fact someone tried to open an account with Capital One. The representative said she closed the account that was opened on my behalf and report it as fraudulent.</a:t>
              </a:r>
              <a:endParaRPr sz="1900" b="1">
                <a:solidFill>
                  <a:srgbClr val="7B5C03"/>
                </a:solidFill>
                <a:latin typeface="Times New Roman"/>
                <a:ea typeface="Times New Roman"/>
                <a:cs typeface="Times New Roman"/>
                <a:sym typeface="Times New Roman"/>
              </a:endParaRPr>
            </a:p>
            <a:p>
              <a:pPr marL="0" marR="0" lvl="0" indent="0" algn="l" rtl="0">
                <a:spcBef>
                  <a:spcPts val="1000"/>
                </a:spcBef>
                <a:spcAft>
                  <a:spcPts val="0"/>
                </a:spcAft>
                <a:buNone/>
              </a:pPr>
              <a:endParaRPr sz="3000" b="1">
                <a:solidFill>
                  <a:srgbClr val="7B5C03"/>
                </a:solidFill>
                <a:latin typeface="Times New Roman"/>
                <a:ea typeface="Times New Roman"/>
                <a:cs typeface="Times New Roman"/>
                <a:sym typeface="Times New Roman"/>
              </a:endParaRPr>
            </a:p>
            <a:p>
              <a:pPr marL="0" marR="0" lvl="0" indent="0" algn="l" rtl="0">
                <a:spcBef>
                  <a:spcPts val="1000"/>
                </a:spcBef>
                <a:spcAft>
                  <a:spcPts val="0"/>
                </a:spcAft>
                <a:buNone/>
              </a:pPr>
              <a:endParaRPr sz="1600">
                <a:solidFill>
                  <a:srgbClr val="7B5C03"/>
                </a:solidFill>
                <a:latin typeface="Arial"/>
                <a:ea typeface="Arial"/>
                <a:cs typeface="Arial"/>
                <a:sym typeface="Arial"/>
              </a:endParaRPr>
            </a:p>
          </p:txBody>
        </p:sp>
      </p:grpSp>
      <p:grpSp>
        <p:nvGrpSpPr>
          <p:cNvPr id="301" name="Google Shape;301;p35"/>
          <p:cNvGrpSpPr/>
          <p:nvPr/>
        </p:nvGrpSpPr>
        <p:grpSpPr>
          <a:xfrm>
            <a:off x="0" y="-13931"/>
            <a:ext cx="12192000" cy="3211719"/>
            <a:chOff x="0" y="537953"/>
            <a:chExt cx="12192000" cy="2492990"/>
          </a:xfrm>
        </p:grpSpPr>
        <p:sp>
          <p:nvSpPr>
            <p:cNvPr id="302" name="Google Shape;302;p35"/>
            <p:cNvSpPr/>
            <p:nvPr/>
          </p:nvSpPr>
          <p:spPr>
            <a:xfrm>
              <a:off x="0" y="537953"/>
              <a:ext cx="12192000" cy="2492990"/>
            </a:xfrm>
            <a:prstGeom prst="rect">
              <a:avLst/>
            </a:prstGeom>
            <a:solidFill>
              <a:srgbClr val="B8C2BA">
                <a:alpha val="6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03" name="Google Shape;303;p35"/>
            <p:cNvGrpSpPr/>
            <p:nvPr/>
          </p:nvGrpSpPr>
          <p:grpSpPr>
            <a:xfrm>
              <a:off x="9385456" y="635608"/>
              <a:ext cx="2598546" cy="2081205"/>
              <a:chOff x="2090105" y="1158533"/>
              <a:chExt cx="2598546" cy="2081205"/>
            </a:xfrm>
          </p:grpSpPr>
          <p:grpSp>
            <p:nvGrpSpPr>
              <p:cNvPr id="304" name="Google Shape;304;p35"/>
              <p:cNvGrpSpPr/>
              <p:nvPr/>
            </p:nvGrpSpPr>
            <p:grpSpPr>
              <a:xfrm>
                <a:off x="2090105" y="1158533"/>
                <a:ext cx="2598546" cy="2081205"/>
                <a:chOff x="2088348" y="1167052"/>
                <a:chExt cx="2878628" cy="2305526"/>
              </a:xfrm>
            </p:grpSpPr>
            <p:pic>
              <p:nvPicPr>
                <p:cNvPr id="305" name="Google Shape;305;p35"/>
                <p:cNvPicPr preferRelativeResize="0"/>
                <p:nvPr/>
              </p:nvPicPr>
              <p:blipFill rotWithShape="1">
                <a:blip r:embed="rId5">
                  <a:alphaModFix/>
                </a:blip>
                <a:srcRect l="20101" t="12797" r="9965" b="45797"/>
                <a:stretch/>
              </p:blipFill>
              <p:spPr>
                <a:xfrm>
                  <a:off x="2088348" y="1167052"/>
                  <a:ext cx="2097292" cy="971044"/>
                </a:xfrm>
                <a:prstGeom prst="rect">
                  <a:avLst/>
                </a:prstGeom>
                <a:noFill/>
                <a:ln>
                  <a:noFill/>
                </a:ln>
              </p:spPr>
            </p:pic>
            <p:sp>
              <p:nvSpPr>
                <p:cNvPr id="306" name="Google Shape;306;p35"/>
                <p:cNvSpPr/>
                <p:nvPr/>
              </p:nvSpPr>
              <p:spPr>
                <a:xfrm>
                  <a:off x="2410354" y="1839653"/>
                  <a:ext cx="2345700" cy="1138500"/>
                </a:xfrm>
                <a:prstGeom prst="roundRect">
                  <a:avLst>
                    <a:gd name="adj" fmla="val 12346"/>
                  </a:avLst>
                </a:prstGeom>
                <a:blipFill rotWithShape="1">
                  <a:blip r:embed="rId6">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7" name="Google Shape;307;p35"/>
                <p:cNvPicPr preferRelativeResize="0"/>
                <p:nvPr/>
              </p:nvPicPr>
              <p:blipFill rotWithShape="1">
                <a:blip r:embed="rId7">
                  <a:alphaModFix/>
                </a:blip>
                <a:srcRect l="20101" t="12797" r="9965" b="45797"/>
                <a:stretch/>
              </p:blipFill>
              <p:spPr>
                <a:xfrm>
                  <a:off x="3743554" y="2761378"/>
                  <a:ext cx="1223422" cy="711200"/>
                </a:xfrm>
                <a:prstGeom prst="rect">
                  <a:avLst/>
                </a:prstGeom>
                <a:noFill/>
                <a:ln>
                  <a:noFill/>
                </a:ln>
              </p:spPr>
            </p:pic>
          </p:grpSp>
          <p:sp>
            <p:nvSpPr>
              <p:cNvPr id="308" name="Google Shape;308;p35"/>
              <p:cNvSpPr txBox="1"/>
              <p:nvPr/>
            </p:nvSpPr>
            <p:spPr>
              <a:xfrm>
                <a:off x="2291124" y="1846782"/>
                <a:ext cx="2296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Credit Card:</a:t>
                </a:r>
                <a:endParaRPr sz="2400" b="1">
                  <a:solidFill>
                    <a:srgbClr val="B88B05"/>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a:solidFill>
                      <a:srgbClr val="B88B05"/>
                    </a:solidFill>
                    <a:latin typeface="Times New Roman"/>
                    <a:ea typeface="Times New Roman"/>
                    <a:cs typeface="Times New Roman"/>
                    <a:sym typeface="Times New Roman"/>
                  </a:rPr>
                  <a:t>Unauthorized Charge</a:t>
                </a:r>
                <a:endParaRPr sz="2400" b="1">
                  <a:solidFill>
                    <a:srgbClr val="B88B05"/>
                  </a:solidFill>
                  <a:latin typeface="Times New Roman"/>
                  <a:ea typeface="Times New Roman"/>
                  <a:cs typeface="Times New Roman"/>
                  <a:sym typeface="Times New Roman"/>
                </a:endParaRPr>
              </a:p>
            </p:txBody>
          </p:sp>
        </p:grpSp>
        <p:sp>
          <p:nvSpPr>
            <p:cNvPr id="309" name="Google Shape;309;p35"/>
            <p:cNvSpPr txBox="1"/>
            <p:nvPr/>
          </p:nvSpPr>
          <p:spPr>
            <a:xfrm>
              <a:off x="110350" y="635606"/>
              <a:ext cx="9275100" cy="178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7B5C03"/>
                  </a:solidFill>
                  <a:latin typeface="Times New Roman"/>
                  <a:ea typeface="Times New Roman"/>
                  <a:cs typeface="Times New Roman"/>
                  <a:sym typeface="Times New Roman"/>
                </a:rPr>
                <a:t>I filed a complaint charging my credit card a {$50.00} " restocking fee '' for a phone that I bought  and returned to the same  store because it didn't work as promised. I got another bill advising me that they plan to auto bill my Barclay card for {$25.00} . I called Barclay today and disputed this new charge. The case number is XX. I have emailed disputing both the {$50.00} " restocking fee '' and this new {$25.00} mystery charge. I DO NOT have a XX account, a phone, and I DID NOT authorize this mystery fee of {$25.00} or any other charges since the day I returned  phone and closed my account, and ended forever my no-contract cell service with. </a:t>
              </a:r>
              <a:endParaRPr sz="1800" b="1">
                <a:solidFill>
                  <a:srgbClr val="7B5C03"/>
                </a:solidFill>
                <a:latin typeface="Times New Roman"/>
                <a:ea typeface="Times New Roman"/>
                <a:cs typeface="Times New Roman"/>
                <a:sym typeface="Times New Roman"/>
              </a:endParaRPr>
            </a:p>
            <a:p>
              <a:pPr marL="0" marR="0" lvl="0" indent="0" algn="l" rtl="0">
                <a:spcBef>
                  <a:spcPts val="1000"/>
                </a:spcBef>
                <a:spcAft>
                  <a:spcPts val="1000"/>
                </a:spcAft>
                <a:buClr>
                  <a:srgbClr val="000000"/>
                </a:buClr>
                <a:buFont typeface="Arial"/>
                <a:buNone/>
              </a:pPr>
              <a:endParaRPr sz="3000" b="1">
                <a:solidFill>
                  <a:srgbClr val="7B5C03"/>
                </a:solidFill>
                <a:latin typeface="Times New Roman"/>
                <a:ea typeface="Times New Roman"/>
                <a:cs typeface="Times New Roman"/>
                <a:sym typeface="Times New Roman"/>
              </a:endParaRPr>
            </a:p>
          </p:txBody>
        </p:sp>
      </p:grpSp>
      <p:sp>
        <p:nvSpPr>
          <p:cNvPr id="310" name="Google Shape;310;p35"/>
          <p:cNvSpPr txBox="1"/>
          <p:nvPr/>
        </p:nvSpPr>
        <p:spPr>
          <a:xfrm>
            <a:off x="9059350" y="2125250"/>
            <a:ext cx="6975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100">
                <a:solidFill>
                  <a:srgbClr val="CC0000"/>
                </a:solidFill>
              </a:rPr>
              <a:t>✔</a:t>
            </a:r>
            <a:endParaRPr sz="5100">
              <a:solidFill>
                <a:srgbClr val="CC0000"/>
              </a:solidFill>
            </a:endParaRPr>
          </a:p>
        </p:txBody>
      </p:sp>
      <p:sp>
        <p:nvSpPr>
          <p:cNvPr id="311" name="Google Shape;311;p35"/>
          <p:cNvSpPr txBox="1"/>
          <p:nvPr/>
        </p:nvSpPr>
        <p:spPr>
          <a:xfrm>
            <a:off x="10773025" y="5123900"/>
            <a:ext cx="1264500" cy="11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100">
                <a:solidFill>
                  <a:srgbClr val="CC0000"/>
                </a:solidFill>
              </a:rPr>
              <a:t>✔</a:t>
            </a:r>
            <a:endParaRPr sz="5100">
              <a:solidFill>
                <a:srgbClr val="CC0000"/>
              </a:solidFill>
            </a:endParaRPr>
          </a:p>
        </p:txBody>
      </p:sp>
      <p:sp>
        <p:nvSpPr>
          <p:cNvPr id="312" name="Google Shape;312;p35"/>
          <p:cNvSpPr txBox="1"/>
          <p:nvPr/>
        </p:nvSpPr>
        <p:spPr>
          <a:xfrm>
            <a:off x="109100" y="2348975"/>
            <a:ext cx="56988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Font typeface="Arial"/>
              <a:buNone/>
            </a:pPr>
            <a:r>
              <a:rPr lang="en-US" sz="3000" b="1">
                <a:solidFill>
                  <a:srgbClr val="7B5C03"/>
                </a:solidFill>
                <a:latin typeface="Times New Roman"/>
                <a:ea typeface="Times New Roman"/>
                <a:cs typeface="Times New Roman"/>
                <a:sym typeface="Times New Roman"/>
              </a:rPr>
              <a:t>Predicted probability: 0.7212 </a:t>
            </a:r>
            <a:endParaRPr/>
          </a:p>
        </p:txBody>
      </p:sp>
      <p:sp>
        <p:nvSpPr>
          <p:cNvPr id="313" name="Google Shape;313;p35"/>
          <p:cNvSpPr txBox="1"/>
          <p:nvPr/>
        </p:nvSpPr>
        <p:spPr>
          <a:xfrm>
            <a:off x="5003300" y="2348975"/>
            <a:ext cx="41304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sz="3000" b="1">
                <a:solidFill>
                  <a:srgbClr val="7B5C03"/>
                </a:solidFill>
                <a:latin typeface="Times New Roman"/>
                <a:ea typeface="Times New Roman"/>
                <a:cs typeface="Times New Roman"/>
                <a:sym typeface="Times New Roman"/>
              </a:rPr>
              <a:t>-&gt; Important complaint</a:t>
            </a:r>
            <a:endParaRPr/>
          </a:p>
        </p:txBody>
      </p:sp>
      <p:sp>
        <p:nvSpPr>
          <p:cNvPr id="314" name="Google Shape;314;p35"/>
          <p:cNvSpPr txBox="1"/>
          <p:nvPr/>
        </p:nvSpPr>
        <p:spPr>
          <a:xfrm>
            <a:off x="2789950" y="5278575"/>
            <a:ext cx="48942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Font typeface="Arial"/>
              <a:buNone/>
            </a:pPr>
            <a:r>
              <a:rPr lang="en-US" sz="3000" b="1">
                <a:solidFill>
                  <a:srgbClr val="7B5C03"/>
                </a:solidFill>
                <a:latin typeface="Times New Roman"/>
                <a:ea typeface="Times New Roman"/>
                <a:cs typeface="Times New Roman"/>
                <a:sym typeface="Times New Roman"/>
              </a:rPr>
              <a:t>Predicted probability: 0.6197 </a:t>
            </a:r>
            <a:endParaRPr/>
          </a:p>
        </p:txBody>
      </p:sp>
      <p:sp>
        <p:nvSpPr>
          <p:cNvPr id="315" name="Google Shape;315;p35"/>
          <p:cNvSpPr txBox="1"/>
          <p:nvPr/>
        </p:nvSpPr>
        <p:spPr>
          <a:xfrm>
            <a:off x="6630725" y="5259350"/>
            <a:ext cx="4130400" cy="5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US" sz="3000" b="1">
                <a:solidFill>
                  <a:srgbClr val="7B5C03"/>
                </a:solidFill>
                <a:latin typeface="Times New Roman"/>
                <a:ea typeface="Times New Roman"/>
                <a:cs typeface="Times New Roman"/>
                <a:sym typeface="Times New Roman"/>
              </a:rPr>
              <a:t>-&gt; Important complaint</a:t>
            </a:r>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10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fade">
                                      <p:cBhvr>
                                        <p:cTn id="12" dur="1000"/>
                                        <p:tgtEl>
                                          <p:spTgt spid="3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3"/>
                                        </p:tgtEl>
                                        <p:attrNameLst>
                                          <p:attrName>style.visibility</p:attrName>
                                        </p:attrNameLst>
                                      </p:cBhvr>
                                      <p:to>
                                        <p:strVal val="visible"/>
                                      </p:to>
                                    </p:set>
                                    <p:animEffect transition="in" filter="fade">
                                      <p:cBhvr>
                                        <p:cTn id="17" dur="1000"/>
                                        <p:tgtEl>
                                          <p:spTgt spid="3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0"/>
                                        </p:tgtEl>
                                        <p:attrNameLst>
                                          <p:attrName>style.visibility</p:attrName>
                                        </p:attrNameLst>
                                      </p:cBhvr>
                                      <p:to>
                                        <p:strVal val="visible"/>
                                      </p:to>
                                    </p:set>
                                    <p:animEffect transition="in" filter="fade">
                                      <p:cBhvr>
                                        <p:cTn id="22" dur="1000"/>
                                        <p:tgtEl>
                                          <p:spTgt spid="3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2"/>
                                        </p:tgtEl>
                                        <p:attrNameLst>
                                          <p:attrName>style.visibility</p:attrName>
                                        </p:attrNameLst>
                                      </p:cBhvr>
                                      <p:to>
                                        <p:strVal val="visible"/>
                                      </p:to>
                                    </p:set>
                                    <p:animEffect transition="in" filter="fade">
                                      <p:cBhvr>
                                        <p:cTn id="27" dur="1000"/>
                                        <p:tgtEl>
                                          <p:spTgt spid="2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4"/>
                                        </p:tgtEl>
                                        <p:attrNameLst>
                                          <p:attrName>style.visibility</p:attrName>
                                        </p:attrNameLst>
                                      </p:cBhvr>
                                      <p:to>
                                        <p:strVal val="visible"/>
                                      </p:to>
                                    </p:set>
                                    <p:animEffect transition="in" filter="fade">
                                      <p:cBhvr>
                                        <p:cTn id="32" dur="1000"/>
                                        <p:tgtEl>
                                          <p:spTgt spid="3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5"/>
                                        </p:tgtEl>
                                        <p:attrNameLst>
                                          <p:attrName>style.visibility</p:attrName>
                                        </p:attrNameLst>
                                      </p:cBhvr>
                                      <p:to>
                                        <p:strVal val="visible"/>
                                      </p:to>
                                    </p:set>
                                    <p:animEffect transition="in" filter="fade">
                                      <p:cBhvr>
                                        <p:cTn id="37" dur="1000"/>
                                        <p:tgtEl>
                                          <p:spTgt spid="3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1"/>
                                        </p:tgtEl>
                                        <p:attrNameLst>
                                          <p:attrName>style.visibility</p:attrName>
                                        </p:attrNameLst>
                                      </p:cBhvr>
                                      <p:to>
                                        <p:strVal val="visible"/>
                                      </p:to>
                                    </p:set>
                                    <p:animEffect transition="in" filter="fade">
                                      <p:cBhvr>
                                        <p:cTn id="42"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6"/>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321" name="Google Shape;321;p36"/>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322" name="Google Shape;322;p36"/>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323" name="Google Shape;323;p36"/>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4" name="Google Shape;324;p36"/>
          <p:cNvPicPr preferRelativeResize="0"/>
          <p:nvPr/>
        </p:nvPicPr>
        <p:blipFill rotWithShape="1">
          <a:blip r:embed="rId6">
            <a:alphaModFix/>
          </a:blip>
          <a:srcRect/>
          <a:stretch/>
        </p:blipFill>
        <p:spPr>
          <a:xfrm>
            <a:off x="3617075" y="1825893"/>
            <a:ext cx="760413" cy="760413"/>
          </a:xfrm>
          <a:prstGeom prst="rect">
            <a:avLst/>
          </a:prstGeom>
          <a:noFill/>
          <a:ln>
            <a:noFill/>
          </a:ln>
        </p:spPr>
      </p:pic>
      <p:sp>
        <p:nvSpPr>
          <p:cNvPr id="325" name="Google Shape;325;p36"/>
          <p:cNvSpPr txBox="1"/>
          <p:nvPr/>
        </p:nvSpPr>
        <p:spPr>
          <a:xfrm>
            <a:off x="2966625" y="2562200"/>
            <a:ext cx="6258900" cy="1345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5200" b="1">
                <a:solidFill>
                  <a:schemeClr val="dk1"/>
                </a:solidFill>
                <a:latin typeface="Times New Roman"/>
                <a:ea typeface="Times New Roman"/>
                <a:cs typeface="Times New Roman"/>
                <a:sym typeface="Times New Roman"/>
              </a:rPr>
              <a:t>Business Application</a:t>
            </a:r>
            <a:endParaRPr sz="5200" b="1">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US" sz="2900" b="1">
                <a:solidFill>
                  <a:schemeClr val="dk1"/>
                </a:solidFill>
                <a:latin typeface="Times New Roman"/>
                <a:ea typeface="Times New Roman"/>
                <a:cs typeface="Times New Roman"/>
                <a:sym typeface="Times New Roman"/>
              </a:rPr>
              <a:t>(deal from the highest probability)</a:t>
            </a:r>
            <a:endParaRPr sz="29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par>
                                <p:cTn id="8" presetID="10" presetClass="entr" presetSubtype="0" fill="hold" nodeType="withEffect">
                                  <p:stCondLst>
                                    <p:cond delay="0"/>
                                  </p:stCondLst>
                                  <p:childTnLst>
                                    <p:set>
                                      <p:cBhvr>
                                        <p:cTn id="9" dur="1" fill="hold">
                                          <p:stCondLst>
                                            <p:cond delay="0"/>
                                          </p:stCondLst>
                                        </p:cTn>
                                        <p:tgtEl>
                                          <p:spTgt spid="322"/>
                                        </p:tgtEl>
                                        <p:attrNameLst>
                                          <p:attrName>style.visibility</p:attrName>
                                        </p:attrNameLst>
                                      </p:cBhvr>
                                      <p:to>
                                        <p:strVal val="visible"/>
                                      </p:to>
                                    </p:set>
                                    <p:animEffect transition="in" filter="fade">
                                      <p:cBhvr>
                                        <p:cTn id="10"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Credit Card</a:t>
            </a:r>
            <a:endParaRPr sz="4800" b="1">
              <a:latin typeface="Times New Roman"/>
              <a:ea typeface="Times New Roman"/>
              <a:cs typeface="Times New Roman"/>
              <a:sym typeface="Times New Roman"/>
            </a:endParaRPr>
          </a:p>
        </p:txBody>
      </p:sp>
      <p:pic>
        <p:nvPicPr>
          <p:cNvPr id="332" name="Google Shape;332;p37"/>
          <p:cNvPicPr preferRelativeResize="0"/>
          <p:nvPr/>
        </p:nvPicPr>
        <p:blipFill rotWithShape="1">
          <a:blip r:embed="rId3">
            <a:alphaModFix/>
          </a:blip>
          <a:srcRect r="40369"/>
          <a:stretch/>
        </p:blipFill>
        <p:spPr>
          <a:xfrm>
            <a:off x="1816950" y="1752525"/>
            <a:ext cx="7088451" cy="4318400"/>
          </a:xfrm>
          <a:prstGeom prst="rect">
            <a:avLst/>
          </a:prstGeom>
          <a:noFill/>
          <a:ln>
            <a:noFill/>
          </a:ln>
        </p:spPr>
      </p:pic>
      <p:pic>
        <p:nvPicPr>
          <p:cNvPr id="333" name="Google Shape;333;p37"/>
          <p:cNvPicPr preferRelativeResize="0"/>
          <p:nvPr/>
        </p:nvPicPr>
        <p:blipFill rotWithShape="1">
          <a:blip r:embed="rId3">
            <a:alphaModFix/>
          </a:blip>
          <a:srcRect l="88911" r="1804"/>
          <a:stretch/>
        </p:blipFill>
        <p:spPr>
          <a:xfrm>
            <a:off x="8905400" y="1752525"/>
            <a:ext cx="1131901" cy="431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p:nvPr/>
        </p:nvSpPr>
        <p:spPr>
          <a:xfrm>
            <a:off x="477900" y="324450"/>
            <a:ext cx="4736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b="1">
                <a:solidFill>
                  <a:srgbClr val="134F5C"/>
                </a:solidFill>
                <a:latin typeface="Times New Roman"/>
                <a:ea typeface="Times New Roman"/>
                <a:cs typeface="Times New Roman"/>
                <a:sym typeface="Times New Roman"/>
              </a:rPr>
              <a:t>Bank Account</a:t>
            </a:r>
            <a:endParaRPr sz="4800" b="1">
              <a:latin typeface="Times New Roman"/>
              <a:ea typeface="Times New Roman"/>
              <a:cs typeface="Times New Roman"/>
              <a:sym typeface="Times New Roman"/>
            </a:endParaRPr>
          </a:p>
        </p:txBody>
      </p:sp>
      <p:pic>
        <p:nvPicPr>
          <p:cNvPr id="340" name="Google Shape;340;p38"/>
          <p:cNvPicPr preferRelativeResize="0"/>
          <p:nvPr/>
        </p:nvPicPr>
        <p:blipFill rotWithShape="1">
          <a:blip r:embed="rId3">
            <a:alphaModFix/>
          </a:blip>
          <a:srcRect r="38244"/>
          <a:stretch/>
        </p:blipFill>
        <p:spPr>
          <a:xfrm>
            <a:off x="1966675" y="1205875"/>
            <a:ext cx="6888801" cy="5424150"/>
          </a:xfrm>
          <a:prstGeom prst="rect">
            <a:avLst/>
          </a:prstGeom>
          <a:noFill/>
          <a:ln>
            <a:noFill/>
          </a:ln>
        </p:spPr>
      </p:pic>
      <p:pic>
        <p:nvPicPr>
          <p:cNvPr id="341" name="Google Shape;341;p38"/>
          <p:cNvPicPr preferRelativeResize="0"/>
          <p:nvPr/>
        </p:nvPicPr>
        <p:blipFill rotWithShape="1">
          <a:blip r:embed="rId3">
            <a:alphaModFix/>
          </a:blip>
          <a:srcRect l="90257"/>
          <a:stretch/>
        </p:blipFill>
        <p:spPr>
          <a:xfrm>
            <a:off x="8855472" y="1205875"/>
            <a:ext cx="1086776" cy="542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2348213" y="693100"/>
            <a:ext cx="7495583" cy="5471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0"/>
          <p:cNvPicPr preferRelativeResize="0"/>
          <p:nvPr/>
        </p:nvPicPr>
        <p:blipFill rotWithShape="1">
          <a:blip r:embed="rId3">
            <a:alphaModFix/>
          </a:blip>
          <a:srcRect/>
          <a:stretch/>
        </p:blipFill>
        <p:spPr>
          <a:xfrm>
            <a:off x="7124090" y="1500539"/>
            <a:ext cx="4107387" cy="5357462"/>
          </a:xfrm>
          <a:prstGeom prst="rect">
            <a:avLst/>
          </a:prstGeom>
          <a:noFill/>
          <a:ln>
            <a:noFill/>
          </a:ln>
        </p:spPr>
      </p:pic>
      <p:pic>
        <p:nvPicPr>
          <p:cNvPr id="353" name="Google Shape;353;p40"/>
          <p:cNvPicPr preferRelativeResize="0"/>
          <p:nvPr/>
        </p:nvPicPr>
        <p:blipFill rotWithShape="1">
          <a:blip r:embed="rId4">
            <a:alphaModFix/>
          </a:blip>
          <a:srcRect l="20099" t="12793" r="9965" b="16168"/>
          <a:stretch/>
        </p:blipFill>
        <p:spPr>
          <a:xfrm>
            <a:off x="2120900" y="901700"/>
            <a:ext cx="4838701" cy="4826000"/>
          </a:xfrm>
          <a:prstGeom prst="rect">
            <a:avLst/>
          </a:prstGeom>
          <a:noFill/>
          <a:ln>
            <a:noFill/>
          </a:ln>
        </p:spPr>
      </p:pic>
      <p:pic>
        <p:nvPicPr>
          <p:cNvPr id="354" name="Google Shape;354;p40"/>
          <p:cNvPicPr preferRelativeResize="0"/>
          <p:nvPr/>
        </p:nvPicPr>
        <p:blipFill rotWithShape="1">
          <a:blip r:embed="rId4">
            <a:alphaModFix/>
          </a:blip>
          <a:srcRect l="20099" t="12798" r="9965" b="45795"/>
          <a:stretch/>
        </p:blipFill>
        <p:spPr>
          <a:xfrm>
            <a:off x="7838886" y="2540000"/>
            <a:ext cx="2964802" cy="1723500"/>
          </a:xfrm>
          <a:prstGeom prst="rect">
            <a:avLst/>
          </a:prstGeom>
          <a:noFill/>
          <a:ln>
            <a:noFill/>
          </a:ln>
        </p:spPr>
      </p:pic>
      <p:sp>
        <p:nvSpPr>
          <p:cNvPr id="355" name="Google Shape;355;p40"/>
          <p:cNvSpPr/>
          <p:nvPr/>
        </p:nvSpPr>
        <p:spPr>
          <a:xfrm>
            <a:off x="2679367" y="2206100"/>
            <a:ext cx="6833400" cy="2057400"/>
          </a:xfrm>
          <a:prstGeom prst="roundRect">
            <a:avLst>
              <a:gd name="adj" fmla="val 12346"/>
            </a:avLst>
          </a:prstGeom>
          <a:blipFill rotWithShape="1">
            <a:blip r:embed="rId5">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 name="Google Shape;356;p40"/>
          <p:cNvSpPr txBox="1"/>
          <p:nvPr/>
        </p:nvSpPr>
        <p:spPr>
          <a:xfrm>
            <a:off x="3079598" y="2449970"/>
            <a:ext cx="60327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a:solidFill>
                  <a:srgbClr val="B88B05"/>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55"/>
                                        </p:tgtEl>
                                        <p:attrNameLst>
                                          <p:attrName>style.visibility</p:attrName>
                                        </p:attrNameLst>
                                      </p:cBhvr>
                                      <p:to>
                                        <p:strVal val="visible"/>
                                      </p:to>
                                    </p:set>
                                    <p:anim calcmode="lin" valueType="num">
                                      <p:cBhvr additive="base">
                                        <p:cTn id="11" dur="500"/>
                                        <p:tgtEl>
                                          <p:spTgt spid="355"/>
                                        </p:tgtEl>
                                        <p:attrNameLst>
                                          <p:attrName>ppt_w</p:attrName>
                                        </p:attrNameLst>
                                      </p:cBhvr>
                                      <p:tavLst>
                                        <p:tav tm="0">
                                          <p:val>
                                            <p:strVal val="0"/>
                                          </p:val>
                                        </p:tav>
                                        <p:tav tm="100000">
                                          <p:val>
                                            <p:strVal val="#ppt_w"/>
                                          </p:val>
                                        </p:tav>
                                      </p:tavLst>
                                    </p:anim>
                                    <p:anim calcmode="lin" valueType="num">
                                      <p:cBhvr additive="base">
                                        <p:cTn id="12" dur="500"/>
                                        <p:tgtEl>
                                          <p:spTgt spid="355"/>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53"/>
                                        </p:tgtEl>
                                        <p:attrNameLst>
                                          <p:attrName>style.visibility</p:attrName>
                                        </p:attrNameLst>
                                      </p:cBhvr>
                                      <p:to>
                                        <p:strVal val="visible"/>
                                      </p:to>
                                    </p:set>
                                    <p:animEffect transition="in" filter="fade">
                                      <p:cBhvr>
                                        <p:cTn id="16" dur="1000"/>
                                        <p:tgtEl>
                                          <p:spTgt spid="353"/>
                                        </p:tgtEl>
                                      </p:cBhvr>
                                    </p:animEffect>
                                  </p:childTnLst>
                                </p:cTn>
                              </p:par>
                              <p:par>
                                <p:cTn id="17" presetID="10" presetClass="entr" presetSubtype="0" fill="hold" nodeType="withEffect">
                                  <p:stCondLst>
                                    <p:cond delay="0"/>
                                  </p:stCondLst>
                                  <p:childTnLst>
                                    <p:set>
                                      <p:cBhvr>
                                        <p:cTn id="18" dur="1" fill="hold">
                                          <p:stCondLst>
                                            <p:cond delay="0"/>
                                          </p:stCondLst>
                                        </p:cTn>
                                        <p:tgtEl>
                                          <p:spTgt spid="354"/>
                                        </p:tgtEl>
                                        <p:attrNameLst>
                                          <p:attrName>style.visibility</p:attrName>
                                        </p:attrNameLst>
                                      </p:cBhvr>
                                      <p:to>
                                        <p:strVal val="visible"/>
                                      </p:to>
                                    </p:set>
                                    <p:animEffect transition="in" filter="fade">
                                      <p:cBhvr>
                                        <p:cTn id="19" dur="1000"/>
                                        <p:tgtEl>
                                          <p:spTgt spid="3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6"/>
                                        </p:tgtEl>
                                        <p:attrNameLst>
                                          <p:attrName>style.visibility</p:attrName>
                                        </p:attrNameLst>
                                      </p:cBhvr>
                                      <p:to>
                                        <p:strVal val="visible"/>
                                      </p:to>
                                    </p:set>
                                    <p:animEffect transition="in" filter="fade">
                                      <p:cBhvr>
                                        <p:cTn id="23"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5"/>
          <p:cNvPicPr preferRelativeResize="0"/>
          <p:nvPr/>
        </p:nvPicPr>
        <p:blipFill rotWithShape="1">
          <a:blip r:embed="rId3">
            <a:alphaModFix/>
          </a:blip>
          <a:srcRect l="20101" t="12797" r="9965" b="16163"/>
          <a:stretch/>
        </p:blipFill>
        <p:spPr>
          <a:xfrm>
            <a:off x="2120900" y="901700"/>
            <a:ext cx="4838700" cy="4826000"/>
          </a:xfrm>
          <a:prstGeom prst="rect">
            <a:avLst/>
          </a:prstGeom>
          <a:noFill/>
          <a:ln>
            <a:noFill/>
          </a:ln>
        </p:spPr>
      </p:pic>
      <p:pic>
        <p:nvPicPr>
          <p:cNvPr id="117" name="Google Shape;117;p15"/>
          <p:cNvPicPr preferRelativeResize="0"/>
          <p:nvPr/>
        </p:nvPicPr>
        <p:blipFill rotWithShape="1">
          <a:blip r:embed="rId3">
            <a:alphaModFix/>
          </a:blip>
          <a:srcRect l="20101" t="12797" r="9965" b="45797"/>
          <a:stretch/>
        </p:blipFill>
        <p:spPr>
          <a:xfrm>
            <a:off x="7838886" y="2540000"/>
            <a:ext cx="2964802" cy="1723500"/>
          </a:xfrm>
          <a:prstGeom prst="rect">
            <a:avLst/>
          </a:prstGeom>
          <a:noFill/>
          <a:ln>
            <a:noFill/>
          </a:ln>
        </p:spPr>
      </p:pic>
      <p:sp>
        <p:nvSpPr>
          <p:cNvPr id="118" name="Google Shape;118;p15"/>
          <p:cNvSpPr/>
          <p:nvPr/>
        </p:nvSpPr>
        <p:spPr>
          <a:xfrm>
            <a:off x="2679367" y="2206100"/>
            <a:ext cx="6833265" cy="2057400"/>
          </a:xfrm>
          <a:prstGeom prst="roundRect">
            <a:avLst>
              <a:gd name="adj" fmla="val 12346"/>
            </a:avLst>
          </a:prstGeom>
          <a:blipFill rotWithShape="1">
            <a:blip r:embed="rId4">
              <a:alphaModFix/>
            </a:blip>
            <a:tile tx="0" ty="0" sx="100000" sy="100000"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dk1"/>
              </a:solidFill>
            </a:endParaRPr>
          </a:p>
        </p:txBody>
      </p:sp>
      <p:sp>
        <p:nvSpPr>
          <p:cNvPr id="119" name="Google Shape;119;p15"/>
          <p:cNvSpPr txBox="1"/>
          <p:nvPr/>
        </p:nvSpPr>
        <p:spPr>
          <a:xfrm>
            <a:off x="1549050" y="2540000"/>
            <a:ext cx="9093900" cy="307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4800" b="1" i="1">
                <a:solidFill>
                  <a:schemeClr val="dk1"/>
                </a:solidFill>
                <a:latin typeface="Times New Roman"/>
                <a:ea typeface="Times New Roman"/>
                <a:cs typeface="Times New Roman"/>
                <a:sym typeface="Times New Roman"/>
              </a:rPr>
              <a:t>What are customers</a:t>
            </a:r>
            <a:endParaRPr sz="4800" b="1" i="1">
              <a:solidFill>
                <a:schemeClr val="dk1"/>
              </a:solidFill>
              <a:latin typeface="Times New Roman"/>
              <a:ea typeface="Times New Roman"/>
              <a:cs typeface="Times New Roman"/>
              <a:sym typeface="Times New Roman"/>
            </a:endParaRPr>
          </a:p>
          <a:p>
            <a:pPr marL="0" lvl="0" indent="0" algn="ctr" rtl="0">
              <a:lnSpc>
                <a:spcPct val="90000"/>
              </a:lnSpc>
              <a:spcBef>
                <a:spcPts val="0"/>
              </a:spcBef>
              <a:spcAft>
                <a:spcPts val="0"/>
              </a:spcAft>
              <a:buNone/>
            </a:pPr>
            <a:r>
              <a:rPr lang="en-US" sz="4800" b="1" i="1">
                <a:solidFill>
                  <a:srgbClr val="38761D"/>
                </a:solidFill>
                <a:latin typeface="Times New Roman"/>
                <a:ea typeface="Times New Roman"/>
                <a:cs typeface="Times New Roman"/>
                <a:sym typeface="Times New Roman"/>
              </a:rPr>
              <a:t>complaining</a:t>
            </a:r>
            <a:r>
              <a:rPr lang="en-US" sz="4800" b="1" i="1">
                <a:solidFill>
                  <a:schemeClr val="dk1"/>
                </a:solidFill>
                <a:latin typeface="Times New Roman"/>
                <a:ea typeface="Times New Roman"/>
                <a:cs typeface="Times New Roman"/>
                <a:sym typeface="Times New Roman"/>
              </a:rPr>
              <a:t> about?</a:t>
            </a:r>
            <a:endParaRPr sz="4800" b="1" i="1">
              <a:solidFill>
                <a:schemeClr val="dk1"/>
              </a:solidFill>
              <a:latin typeface="Times New Roman"/>
              <a:ea typeface="Times New Roman"/>
              <a:cs typeface="Times New Roman"/>
              <a:sym typeface="Times New Roman"/>
            </a:endParaRPr>
          </a:p>
        </p:txBody>
      </p:sp>
      <p:pic>
        <p:nvPicPr>
          <p:cNvPr id="120" name="Google Shape;120;p15"/>
          <p:cNvPicPr preferRelativeResize="0"/>
          <p:nvPr/>
        </p:nvPicPr>
        <p:blipFill rotWithShape="1">
          <a:blip r:embed="rId5">
            <a:alphaModFix/>
          </a:blip>
          <a:srcRect/>
          <a:stretch/>
        </p:blipFill>
        <p:spPr>
          <a:xfrm>
            <a:off x="3617075" y="1825893"/>
            <a:ext cx="760413" cy="7604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p16"/>
          <p:cNvGraphicFramePr/>
          <p:nvPr/>
        </p:nvGraphicFramePr>
        <p:xfrm>
          <a:off x="1092800" y="2090125"/>
          <a:ext cx="10006400" cy="2213175"/>
        </p:xfrm>
        <a:graphic>
          <a:graphicData uri="http://schemas.openxmlformats.org/drawingml/2006/table">
            <a:tbl>
              <a:tblPr>
                <a:noFill/>
                <a:tableStyleId>{2CDA6D0F-D6C0-4423-8B9B-A4C415EA3417}</a:tableStyleId>
              </a:tblPr>
              <a:tblGrid>
                <a:gridCol w="5003200">
                  <a:extLst>
                    <a:ext uri="{9D8B030D-6E8A-4147-A177-3AD203B41FA5}">
                      <a16:colId xmlns:a16="http://schemas.microsoft.com/office/drawing/2014/main" val="20000"/>
                    </a:ext>
                  </a:extLst>
                </a:gridCol>
                <a:gridCol w="5003200">
                  <a:extLst>
                    <a:ext uri="{9D8B030D-6E8A-4147-A177-3AD203B41FA5}">
                      <a16:colId xmlns:a16="http://schemas.microsoft.com/office/drawing/2014/main" val="20001"/>
                    </a:ext>
                  </a:extLst>
                </a:gridCol>
              </a:tblGrid>
              <a:tr h="73535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Total Data</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22984</a:t>
                      </a:r>
                      <a:endParaRPr sz="3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73535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Monetary Compensated Entries</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5027    (20%)</a:t>
                      </a:r>
                      <a:endParaRPr sz="33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42475">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Non-Monetary Compensated Entries</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750">
                          <a:solidFill>
                            <a:schemeClr val="dk1"/>
                          </a:solidFill>
                          <a:latin typeface="Times New Roman"/>
                          <a:ea typeface="Times New Roman"/>
                          <a:cs typeface="Times New Roman"/>
                          <a:sym typeface="Times New Roman"/>
                        </a:rPr>
                        <a:t>17957  (80%)</a:t>
                      </a:r>
                      <a:endParaRPr sz="3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
        <p:nvSpPr>
          <p:cNvPr id="127" name="Google Shape;127;p16"/>
          <p:cNvSpPr txBox="1"/>
          <p:nvPr/>
        </p:nvSpPr>
        <p:spPr>
          <a:xfrm>
            <a:off x="4609050" y="734475"/>
            <a:ext cx="2973900" cy="78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latin typeface="Times New Roman"/>
                <a:ea typeface="Times New Roman"/>
                <a:cs typeface="Times New Roman"/>
                <a:sym typeface="Times New Roman"/>
              </a:rPr>
              <a:t>Data Description </a:t>
            </a:r>
            <a:endParaRPr sz="3000"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p:nvPr/>
        </p:nvSpPr>
        <p:spPr>
          <a:xfrm>
            <a:off x="315075" y="199225"/>
            <a:ext cx="94974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latin typeface="Times New Roman"/>
                <a:ea typeface="Times New Roman"/>
                <a:cs typeface="Times New Roman"/>
                <a:sym typeface="Times New Roman"/>
              </a:rPr>
              <a:t>What are the products receiving most monetary compensation?</a:t>
            </a:r>
            <a:endParaRPr sz="2600" b="1">
              <a:latin typeface="Times New Roman"/>
              <a:ea typeface="Times New Roman"/>
              <a:cs typeface="Times New Roman"/>
              <a:sym typeface="Times New Roman"/>
            </a:endParaRPr>
          </a:p>
        </p:txBody>
      </p:sp>
      <p:sp>
        <p:nvSpPr>
          <p:cNvPr id="134" name="Google Shape;134;p17"/>
          <p:cNvSpPr txBox="1"/>
          <p:nvPr/>
        </p:nvSpPr>
        <p:spPr>
          <a:xfrm>
            <a:off x="8863625" y="21997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dk1"/>
                </a:solidFill>
                <a:latin typeface="Times New Roman"/>
                <a:ea typeface="Times New Roman"/>
                <a:cs typeface="Times New Roman"/>
                <a:sym typeface="Times New Roman"/>
              </a:rPr>
              <a:t>Most complaints that we give monetary compensation are about </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4700">
                <a:solidFill>
                  <a:schemeClr val="dk1"/>
                </a:solidFill>
                <a:latin typeface="Times New Roman"/>
                <a:ea typeface="Times New Roman"/>
                <a:cs typeface="Times New Roman"/>
                <a:sym typeface="Times New Roman"/>
              </a:rPr>
              <a:t>credit card</a:t>
            </a:r>
            <a:endParaRPr sz="3500">
              <a:latin typeface="Times New Roman"/>
              <a:ea typeface="Times New Roman"/>
              <a:cs typeface="Times New Roman"/>
              <a:sym typeface="Times New Roman"/>
            </a:endParaRPr>
          </a:p>
        </p:txBody>
      </p:sp>
      <p:pic>
        <p:nvPicPr>
          <p:cNvPr id="135" name="Google Shape;135;p17"/>
          <p:cNvPicPr preferRelativeResize="0"/>
          <p:nvPr/>
        </p:nvPicPr>
        <p:blipFill>
          <a:blip r:embed="rId3">
            <a:alphaModFix/>
          </a:blip>
          <a:stretch>
            <a:fillRect/>
          </a:stretch>
        </p:blipFill>
        <p:spPr>
          <a:xfrm>
            <a:off x="0" y="1114975"/>
            <a:ext cx="8748476" cy="539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p:nvPr/>
        </p:nvSpPr>
        <p:spPr>
          <a:xfrm>
            <a:off x="100" y="54825"/>
            <a:ext cx="121920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What are the products that have the highest monetary compensation  percentage? </a:t>
            </a:r>
            <a:endParaRPr sz="2700" b="1">
              <a:latin typeface="Times New Roman"/>
              <a:ea typeface="Times New Roman"/>
              <a:cs typeface="Times New Roman"/>
              <a:sym typeface="Times New Roman"/>
            </a:endParaRPr>
          </a:p>
        </p:txBody>
      </p:sp>
      <p:sp>
        <p:nvSpPr>
          <p:cNvPr id="142" name="Google Shape;142;p18"/>
          <p:cNvSpPr txBox="1"/>
          <p:nvPr/>
        </p:nvSpPr>
        <p:spPr>
          <a:xfrm>
            <a:off x="8854275" y="2287200"/>
            <a:ext cx="3337800" cy="11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checking and bank account</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credit card</a:t>
            </a:r>
            <a:endParaRPr sz="2900">
              <a:latin typeface="Times New Roman"/>
              <a:ea typeface="Times New Roman"/>
              <a:cs typeface="Times New Roman"/>
              <a:sym typeface="Times New Roman"/>
            </a:endParaRPr>
          </a:p>
        </p:txBody>
      </p:sp>
      <p:pic>
        <p:nvPicPr>
          <p:cNvPr id="143" name="Google Shape;143;p18"/>
          <p:cNvPicPr preferRelativeResize="0"/>
          <p:nvPr/>
        </p:nvPicPr>
        <p:blipFill>
          <a:blip r:embed="rId3">
            <a:alphaModFix/>
          </a:blip>
          <a:stretch>
            <a:fillRect/>
          </a:stretch>
        </p:blipFill>
        <p:spPr>
          <a:xfrm>
            <a:off x="215475" y="1186475"/>
            <a:ext cx="8457725" cy="52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9"/>
          <p:cNvPicPr preferRelativeResize="0"/>
          <p:nvPr/>
        </p:nvPicPr>
        <p:blipFill>
          <a:blip r:embed="rId3">
            <a:alphaModFix/>
          </a:blip>
          <a:stretch>
            <a:fillRect/>
          </a:stretch>
        </p:blipFill>
        <p:spPr>
          <a:xfrm>
            <a:off x="2981150" y="1120464"/>
            <a:ext cx="6229700" cy="5489625"/>
          </a:xfrm>
          <a:prstGeom prst="rect">
            <a:avLst/>
          </a:prstGeom>
          <a:noFill/>
          <a:ln>
            <a:noFill/>
          </a:ln>
        </p:spPr>
      </p:pic>
      <p:sp>
        <p:nvSpPr>
          <p:cNvPr id="150" name="Google Shape;150;p19"/>
          <p:cNvSpPr txBox="1"/>
          <p:nvPr/>
        </p:nvSpPr>
        <p:spPr>
          <a:xfrm>
            <a:off x="245850" y="111400"/>
            <a:ext cx="11700300" cy="84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b="1">
                <a:latin typeface="Times New Roman"/>
                <a:ea typeface="Times New Roman"/>
                <a:cs typeface="Times New Roman"/>
                <a:sym typeface="Times New Roman"/>
              </a:rPr>
              <a:t>What are the outstanding problems within the complaints that receive monetary compensation?</a:t>
            </a:r>
            <a:endParaRPr sz="2700" b="1">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56" name="Google Shape;156;p20"/>
          <p:cNvGraphicFramePr/>
          <p:nvPr/>
        </p:nvGraphicFramePr>
        <p:xfrm>
          <a:off x="219150" y="1835925"/>
          <a:ext cx="8355200" cy="4023180"/>
        </p:xfrm>
        <a:graphic>
          <a:graphicData uri="http://schemas.openxmlformats.org/drawingml/2006/table">
            <a:tbl>
              <a:tblPr>
                <a:noFill/>
                <a:tableStyleId>{2CDA6D0F-D6C0-4423-8B9B-A4C415EA3417}</a:tableStyleId>
              </a:tblPr>
              <a:tblGrid>
                <a:gridCol w="4177600">
                  <a:extLst>
                    <a:ext uri="{9D8B030D-6E8A-4147-A177-3AD203B41FA5}">
                      <a16:colId xmlns:a16="http://schemas.microsoft.com/office/drawing/2014/main" val="20000"/>
                    </a:ext>
                  </a:extLst>
                </a:gridCol>
                <a:gridCol w="417760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Complaints Topic</a:t>
                      </a:r>
                      <a:endParaRPr sz="2400"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b="1">
                          <a:latin typeface="Times New Roman"/>
                          <a:ea typeface="Times New Roman"/>
                          <a:cs typeface="Times New Roman"/>
                          <a:sym typeface="Times New Roman"/>
                        </a:rPr>
                        <a:t>Problematic bank</a:t>
                      </a:r>
                      <a:endParaRPr sz="24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Credit Card Late Fee</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Capital One</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Debit Card &amp; Fraud</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American Express</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Deposit Service Fee &amp; Promotion</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CITI</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Overdraft Fee</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Wells Fargo</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Social Security &amp; Credit Deposit</a:t>
                      </a:r>
                      <a:endParaRPr sz="24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US" sz="2400">
                          <a:latin typeface="Times New Roman"/>
                          <a:ea typeface="Times New Roman"/>
                          <a:cs typeface="Times New Roman"/>
                          <a:sym typeface="Times New Roman"/>
                        </a:rPr>
                        <a:t>American Express</a:t>
                      </a:r>
                      <a:endParaRPr sz="24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
        <p:nvSpPr>
          <p:cNvPr id="157" name="Google Shape;157;p20"/>
          <p:cNvSpPr txBox="1"/>
          <p:nvPr/>
        </p:nvSpPr>
        <p:spPr>
          <a:xfrm>
            <a:off x="952500" y="515650"/>
            <a:ext cx="109734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134F5C"/>
                </a:solidFill>
                <a:latin typeface="Times New Roman"/>
                <a:ea typeface="Times New Roman"/>
                <a:cs typeface="Times New Roman"/>
                <a:sym typeface="Times New Roman"/>
              </a:rPr>
              <a:t>Subsidiary Companies’</a:t>
            </a:r>
            <a:r>
              <a:rPr lang="en-US" sz="3600" b="1">
                <a:latin typeface="Times New Roman"/>
                <a:ea typeface="Times New Roman"/>
                <a:cs typeface="Times New Roman"/>
                <a:sym typeface="Times New Roman"/>
              </a:rPr>
              <a:t> problems  (Topic Model)</a:t>
            </a:r>
            <a:endParaRPr sz="3600" b="1">
              <a:latin typeface="Times New Roman"/>
              <a:ea typeface="Times New Roman"/>
              <a:cs typeface="Times New Roman"/>
              <a:sym typeface="Times New Roman"/>
            </a:endParaRPr>
          </a:p>
        </p:txBody>
      </p:sp>
      <p:pic>
        <p:nvPicPr>
          <p:cNvPr id="158" name="Google Shape;158;p20"/>
          <p:cNvPicPr preferRelativeResize="0"/>
          <p:nvPr/>
        </p:nvPicPr>
        <p:blipFill rotWithShape="1">
          <a:blip r:embed="rId3">
            <a:alphaModFix/>
          </a:blip>
          <a:srcRect b="1156"/>
          <a:stretch/>
        </p:blipFill>
        <p:spPr>
          <a:xfrm>
            <a:off x="8842725" y="1220600"/>
            <a:ext cx="2937525" cy="5576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1000"/>
                                        <p:tgtEl>
                                          <p:spTgt spid="1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3">
            <a:alphaModFix/>
          </a:blip>
          <a:srcRect l="20099" t="12793" r="9965" b="16168"/>
          <a:stretch/>
        </p:blipFill>
        <p:spPr>
          <a:xfrm>
            <a:off x="2051950" y="592825"/>
            <a:ext cx="4838701" cy="4826000"/>
          </a:xfrm>
          <a:prstGeom prst="rect">
            <a:avLst/>
          </a:prstGeom>
          <a:noFill/>
          <a:ln>
            <a:noFill/>
          </a:ln>
        </p:spPr>
      </p:pic>
      <p:sp>
        <p:nvSpPr>
          <p:cNvPr id="164" name="Google Shape;164;p21"/>
          <p:cNvSpPr/>
          <p:nvPr/>
        </p:nvSpPr>
        <p:spPr>
          <a:xfrm>
            <a:off x="3595725" y="1794025"/>
            <a:ext cx="6518700" cy="3477600"/>
          </a:xfrm>
          <a:prstGeom prst="roundRect">
            <a:avLst>
              <a:gd name="adj" fmla="val 12346"/>
            </a:avLst>
          </a:prstGeom>
          <a:blipFill rotWithShape="1">
            <a:blip r:embed="rId4">
              <a:alphaModFix/>
            </a:blip>
            <a:tile tx="0" ty="0" sx="99997" sy="99997" flip="none" algn="tl"/>
          </a:blipFill>
          <a:ln w="12700" cap="flat" cmpd="sng">
            <a:solidFill>
              <a:srgbClr val="B88B0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21"/>
          <p:cNvSpPr txBox="1"/>
          <p:nvPr/>
        </p:nvSpPr>
        <p:spPr>
          <a:xfrm>
            <a:off x="5139825" y="2090725"/>
            <a:ext cx="3012000" cy="694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4100" b="1">
                <a:solidFill>
                  <a:schemeClr val="dk1"/>
                </a:solidFill>
                <a:latin typeface="Times New Roman"/>
                <a:ea typeface="Times New Roman"/>
                <a:cs typeface="Times New Roman"/>
                <a:sym typeface="Times New Roman"/>
              </a:rPr>
              <a:t>Project Goal</a:t>
            </a:r>
            <a:endParaRPr sz="4100" b="1">
              <a:latin typeface="Times New Roman"/>
              <a:ea typeface="Times New Roman"/>
              <a:cs typeface="Times New Roman"/>
              <a:sym typeface="Times New Roman"/>
            </a:endParaRPr>
          </a:p>
        </p:txBody>
      </p:sp>
      <p:sp>
        <p:nvSpPr>
          <p:cNvPr id="166" name="Google Shape;166;p21"/>
          <p:cNvSpPr txBox="1"/>
          <p:nvPr/>
        </p:nvSpPr>
        <p:spPr>
          <a:xfrm>
            <a:off x="3707525" y="2972050"/>
            <a:ext cx="6518700" cy="189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000">
                <a:solidFill>
                  <a:schemeClr val="dk1"/>
                </a:solidFill>
              </a:rPr>
              <a:t>Help find the complaints that would need </a:t>
            </a:r>
            <a:r>
              <a:rPr lang="en-US" sz="4000" b="1">
                <a:solidFill>
                  <a:srgbClr val="548235"/>
                </a:solidFill>
              </a:rPr>
              <a:t>monetary compensation</a:t>
            </a:r>
            <a:r>
              <a:rPr lang="en-US" sz="4000">
                <a:solidFill>
                  <a:schemeClr val="dk1"/>
                </a:solidFill>
              </a:rPr>
              <a:t>.</a:t>
            </a:r>
            <a:endParaRPr sz="4000" i="1">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第一PPT，www.1ppt.com">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717</Words>
  <Application>Microsoft Office PowerPoint</Application>
  <PresentationFormat>Widescreen</PresentationFormat>
  <Paragraphs>171</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lastModifiedBy>
  <cp:revision>1</cp:revision>
  <dcterms:modified xsi:type="dcterms:W3CDTF">2020-06-29T02:09:38Z</dcterms:modified>
</cp:coreProperties>
</file>